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8"/>
  </p:notesMasterIdLst>
  <p:sldIdLst>
    <p:sldId id="256" r:id="rId5"/>
    <p:sldId id="268" r:id="rId6"/>
    <p:sldId id="258" r:id="rId7"/>
    <p:sldId id="259" r:id="rId8"/>
    <p:sldId id="260" r:id="rId9"/>
    <p:sldId id="262" r:id="rId10"/>
    <p:sldId id="261" r:id="rId11"/>
    <p:sldId id="263" r:id="rId12"/>
    <p:sldId id="264" r:id="rId13"/>
    <p:sldId id="265" r:id="rId14"/>
    <p:sldId id="266" r:id="rId15"/>
    <p:sldId id="267" r:id="rId16"/>
    <p:sldId id="269" r:id="rId17"/>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8" autoAdjust="0"/>
    <p:restoredTop sz="71343" autoAdjust="0"/>
  </p:normalViewPr>
  <p:slideViewPr>
    <p:cSldViewPr>
      <p:cViewPr varScale="1">
        <p:scale>
          <a:sx n="82" d="100"/>
          <a:sy n="82" d="100"/>
        </p:scale>
        <p:origin x="-245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8195" name="Rectangle 3"/>
          <p:cNvSpPr>
            <a:spLocks noGrp="1" noChangeArrowheads="1"/>
          </p:cNvSpPr>
          <p:nvPr>
            <p:ph type="dt"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ea typeface="ＭＳ Ｐゴシック" charset="-128"/>
                <a:cs typeface="ＭＳ Ｐゴシック" charset="-128"/>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7"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ea typeface="ＭＳ Ｐゴシック" charset="-128"/>
                <a:cs typeface="ＭＳ Ｐゴシック" charset="-128"/>
              </a:defRPr>
            </a:lvl1pPr>
          </a:lstStyle>
          <a:p>
            <a:pPr>
              <a:defRPr/>
            </a:pPr>
            <a:endParaRPr lang="en-US"/>
          </a:p>
        </p:txBody>
      </p:sp>
      <p:sp>
        <p:nvSpPr>
          <p:cNvPr id="8199"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fld id="{645ECD12-E56B-194D-861F-C45F4250FB34}" type="slidenum">
              <a:rPr lang="en-US"/>
              <a:pPr/>
              <a:t>‹#›</a:t>
            </a:fld>
            <a:endParaRPr lang="en-US"/>
          </a:p>
        </p:txBody>
      </p:sp>
    </p:spTree>
    <p:extLst>
      <p:ext uri="{BB962C8B-B14F-4D97-AF65-F5344CB8AC3E}">
        <p14:creationId xmlns:p14="http://schemas.microsoft.com/office/powerpoint/2010/main" val="15928797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1</a:t>
            </a:fld>
            <a:endParaRPr lang="en-US"/>
          </a:p>
        </p:txBody>
      </p:sp>
    </p:spTree>
    <p:extLst>
      <p:ext uri="{BB962C8B-B14F-4D97-AF65-F5344CB8AC3E}">
        <p14:creationId xmlns:p14="http://schemas.microsoft.com/office/powerpoint/2010/main" val="701468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2</a:t>
            </a:fld>
            <a:endParaRPr lang="en-US"/>
          </a:p>
        </p:txBody>
      </p:sp>
    </p:spTree>
    <p:extLst>
      <p:ext uri="{BB962C8B-B14F-4D97-AF65-F5344CB8AC3E}">
        <p14:creationId xmlns:p14="http://schemas.microsoft.com/office/powerpoint/2010/main" val="1668633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pPr defTabSz="931774">
              <a:defRPr/>
            </a:pPr>
            <a:r>
              <a:rPr lang="en-US" b="1" dirty="0"/>
              <a:t>Transit-only lanes</a:t>
            </a:r>
            <a:r>
              <a:rPr lang="en-US" dirty="0"/>
              <a:t> can be created by converting an existing mixed-flow lane or by removing a parking lane, and can be dedicated full-time or for certain hours of the day</a:t>
            </a:r>
            <a:r>
              <a:rPr lang="en-US" dirty="0">
                <a:solidFill>
                  <a:srgbClr val="C00000"/>
                </a:solidFill>
              </a:rPr>
              <a:t>.  </a:t>
            </a:r>
            <a:r>
              <a:rPr lang="en-US" b="1" dirty="0">
                <a:solidFill>
                  <a:srgbClr val="C00000"/>
                </a:solidFill>
              </a:rPr>
              <a:t>Transit signal priority</a:t>
            </a:r>
            <a:r>
              <a:rPr lang="en-US" dirty="0">
                <a:solidFill>
                  <a:srgbClr val="C00000"/>
                </a:solidFill>
              </a:rPr>
              <a:t> provides longer green/delayed yellow lights triggered by transit vehicles, to allow transit vehicles to pass through intersections more quickly.</a:t>
            </a:r>
          </a:p>
          <a:p>
            <a:endParaRPr lang="en-US" dirty="0" smtClean="0"/>
          </a:p>
          <a:p>
            <a:r>
              <a:rPr lang="en-US" b="1" dirty="0" smtClean="0"/>
              <a:t>Importance</a:t>
            </a:r>
            <a:r>
              <a:rPr lang="en-US" b="1" baseline="0" dirty="0" smtClean="0"/>
              <a:t> &amp; Benefit:</a:t>
            </a:r>
          </a:p>
          <a:p>
            <a:r>
              <a:rPr lang="en-US" dirty="0"/>
              <a:t>Transit-only lanes can reduce travel times between 10-50% depending on congestion.  Transit signal priority saves XXXX.</a:t>
            </a:r>
            <a:endParaRPr lang="en-US" baseline="0" dirty="0" smtClean="0"/>
          </a:p>
          <a:p>
            <a:endParaRPr lang="en-US" baseline="0" dirty="0" smtClean="0"/>
          </a:p>
          <a:p>
            <a:r>
              <a:rPr lang="en-US" b="1" baseline="0" dirty="0" smtClean="0"/>
              <a:t>Expected Result:</a:t>
            </a:r>
          </a:p>
          <a:p>
            <a:r>
              <a:rPr lang="en-US" dirty="0"/>
              <a:t>Travel time reductions of at least 20%.</a:t>
            </a:r>
            <a:endParaRPr lang="en-US" baseline="0" dirty="0" smtClean="0"/>
          </a:p>
          <a:p>
            <a:endParaRPr lang="en-US" baseline="0" dirty="0" smtClean="0"/>
          </a:p>
          <a:p>
            <a:r>
              <a:rPr lang="en-US" b="1" baseline="0" dirty="0" smtClean="0"/>
              <a:t>Support Needed:</a:t>
            </a:r>
          </a:p>
          <a:p>
            <a:r>
              <a:rPr lang="en-US" dirty="0"/>
              <a:t>Support up to 100 miles of dedicated transit lanes converted from travel lanes or parking lanes (TEP, +8 other streets).  Support transit signal priority at XXXX.  Automobile traffic will likely be delayed/more congested as a result of giving priority to transit vehicles.</a:t>
            </a:r>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3</a:t>
            </a:fld>
            <a:endParaRPr lang="en-US"/>
          </a:p>
        </p:txBody>
      </p:sp>
    </p:spTree>
    <p:extLst>
      <p:ext uri="{BB962C8B-B14F-4D97-AF65-F5344CB8AC3E}">
        <p14:creationId xmlns:p14="http://schemas.microsoft.com/office/powerpoint/2010/main" val="2218854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Consolidate transit stops as appropriate to optimize access to the system while minimizing travel time delay.   Stop spacing takes into consideration street grades and surrounding land uses, transfers to other routes, ridership and walking distances. </a:t>
            </a:r>
            <a:endParaRPr lang="en-US" dirty="0" smtClean="0"/>
          </a:p>
          <a:p>
            <a:endParaRPr lang="en-US" dirty="0" smtClean="0"/>
          </a:p>
          <a:p>
            <a:r>
              <a:rPr lang="en-US" b="1" dirty="0" smtClean="0"/>
              <a:t>Importance</a:t>
            </a:r>
            <a:r>
              <a:rPr lang="en-US" b="1" baseline="0" dirty="0" smtClean="0"/>
              <a:t> &amp; Benefit:</a:t>
            </a:r>
          </a:p>
          <a:p>
            <a:r>
              <a:rPr lang="en-US" dirty="0"/>
              <a:t>Removing closely spaced transit stops can decrease transit travel times between 10-25% (20-30 seconds per stop consolidated). </a:t>
            </a:r>
            <a:endParaRPr lang="en-US" baseline="0" dirty="0" smtClean="0"/>
          </a:p>
          <a:p>
            <a:endParaRPr lang="en-US" baseline="0" dirty="0" smtClean="0"/>
          </a:p>
          <a:p>
            <a:r>
              <a:rPr lang="en-US" b="1" baseline="0" dirty="0" smtClean="0"/>
              <a:t>Expected Result:</a:t>
            </a:r>
          </a:p>
          <a:p>
            <a:r>
              <a:rPr lang="en-US" dirty="0"/>
              <a:t>Shorter travel times attract ridership.  Time savings can be reinvested to increase service frequency and reduce overcrowding.</a:t>
            </a:r>
            <a:endParaRPr lang="en-US" baseline="0" dirty="0" smtClean="0"/>
          </a:p>
          <a:p>
            <a:endParaRPr lang="en-US" baseline="0" dirty="0" smtClean="0"/>
          </a:p>
          <a:p>
            <a:r>
              <a:rPr lang="en-US" b="1" baseline="0" dirty="0" smtClean="0"/>
              <a:t>Support Needed:</a:t>
            </a:r>
          </a:p>
          <a:p>
            <a:r>
              <a:rPr lang="en-US" dirty="0"/>
              <a:t>Support for reducing number of transit stops on local and limited lines (TEP).  Will increase walking time to access transit for some riders.</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4</a:t>
            </a:fld>
            <a:endParaRPr lang="en-US"/>
          </a:p>
        </p:txBody>
      </p:sp>
    </p:spTree>
    <p:extLst>
      <p:ext uri="{BB962C8B-B14F-4D97-AF65-F5344CB8AC3E}">
        <p14:creationId xmlns:p14="http://schemas.microsoft.com/office/powerpoint/2010/main" val="51561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Muni’s transit service requires realignment to provide the most appropriate service levels to changing ridership and travel patterns.  Service realignment includes adding service in some areas, reducing service in some areas, and changing specific service routes.</a:t>
            </a:r>
            <a:endParaRPr lang="en-US" dirty="0" smtClean="0"/>
          </a:p>
          <a:p>
            <a:endParaRPr lang="en-US" dirty="0" smtClean="0"/>
          </a:p>
          <a:p>
            <a:r>
              <a:rPr lang="en-US" b="1" dirty="0" smtClean="0"/>
              <a:t>Importance</a:t>
            </a:r>
            <a:r>
              <a:rPr lang="en-US" b="1" baseline="0" dirty="0" smtClean="0"/>
              <a:t> &amp; Benefit:</a:t>
            </a:r>
          </a:p>
          <a:p>
            <a:r>
              <a:rPr lang="en-US" dirty="0"/>
              <a:t>Realigning service allows Muni to provide the right level of service to its riders, and to put its resources where they are most effectively used. </a:t>
            </a:r>
            <a:endParaRPr lang="en-US" baseline="0" dirty="0" smtClean="0"/>
          </a:p>
          <a:p>
            <a:endParaRPr lang="en-US" baseline="0" dirty="0" smtClean="0"/>
          </a:p>
          <a:p>
            <a:r>
              <a:rPr lang="en-US" b="1" baseline="0" dirty="0" smtClean="0"/>
              <a:t>Expected Result:</a:t>
            </a:r>
          </a:p>
          <a:p>
            <a:r>
              <a:rPr lang="en-US" dirty="0"/>
              <a:t>Increased service in high-demand areas.  Reduced service in low-demand areas.</a:t>
            </a:r>
            <a:endParaRPr lang="en-US" baseline="0" dirty="0" smtClean="0"/>
          </a:p>
          <a:p>
            <a:endParaRPr lang="en-US" baseline="0" dirty="0" smtClean="0"/>
          </a:p>
          <a:p>
            <a:r>
              <a:rPr lang="en-US" b="1" baseline="0" dirty="0" smtClean="0"/>
              <a:t>Support Needed:</a:t>
            </a:r>
          </a:p>
          <a:p>
            <a:r>
              <a:rPr lang="en-US" dirty="0"/>
              <a:t>Service level changes are historically difficult to implement on a line-by-line basis.  Support service level changes identified in the TEP.</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5</a:t>
            </a:fld>
            <a:endParaRPr lang="en-US"/>
          </a:p>
        </p:txBody>
      </p:sp>
    </p:spTree>
    <p:extLst>
      <p:ext uri="{BB962C8B-B14F-4D97-AF65-F5344CB8AC3E}">
        <p14:creationId xmlns:p14="http://schemas.microsoft.com/office/powerpoint/2010/main" val="329461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Car sharing is a for-hire car program that allows people to use cars when they need them. They are parked in structures, buildings or on the street. </a:t>
            </a:r>
            <a:endParaRPr lang="en-US" dirty="0" smtClean="0"/>
          </a:p>
          <a:p>
            <a:endParaRPr lang="en-US" dirty="0" smtClean="0"/>
          </a:p>
          <a:p>
            <a:r>
              <a:rPr lang="en-US" b="1" dirty="0" smtClean="0"/>
              <a:t>Importance</a:t>
            </a:r>
            <a:r>
              <a:rPr lang="en-US" b="1" baseline="0" dirty="0" smtClean="0"/>
              <a:t> &amp; Benefit:</a:t>
            </a:r>
          </a:p>
          <a:p>
            <a:r>
              <a:rPr lang="en-US" dirty="0"/>
              <a:t>Car sharing has been proven to create the conditions for reduced car ownership, increased walking, bicycling and transit usage while reducing household costs and congestion. </a:t>
            </a:r>
            <a:endParaRPr lang="en-US" baseline="0" dirty="0" smtClean="0"/>
          </a:p>
          <a:p>
            <a:endParaRPr lang="en-US" baseline="0" dirty="0" smtClean="0"/>
          </a:p>
          <a:p>
            <a:r>
              <a:rPr lang="en-US" b="1" baseline="0" dirty="0" smtClean="0"/>
              <a:t>Expected Result:</a:t>
            </a:r>
          </a:p>
          <a:p>
            <a:r>
              <a:rPr lang="en-US" dirty="0"/>
              <a:t>More on-street spaces throughout the city will allow car sharing to become ubiquitous freeing up parking and congestion.</a:t>
            </a:r>
            <a:endParaRPr lang="en-US" baseline="0" dirty="0" smtClean="0"/>
          </a:p>
          <a:p>
            <a:endParaRPr lang="en-US" baseline="0" dirty="0" smtClean="0"/>
          </a:p>
          <a:p>
            <a:r>
              <a:rPr lang="en-US" b="1" baseline="0" dirty="0" smtClean="0"/>
              <a:t>Support Needed:</a:t>
            </a:r>
          </a:p>
          <a:p>
            <a:r>
              <a:rPr lang="en-US" dirty="0"/>
              <a:t>Support up to 1,000 on-street parking spaces dedicated for car sharing.</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6</a:t>
            </a:fld>
            <a:endParaRPr lang="en-US"/>
          </a:p>
        </p:txBody>
      </p:sp>
    </p:spTree>
    <p:extLst>
      <p:ext uri="{BB962C8B-B14F-4D97-AF65-F5344CB8AC3E}">
        <p14:creationId xmlns:p14="http://schemas.microsoft.com/office/powerpoint/2010/main" val="3540633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Difficulty in finding parking is bad for drivers, Muni, and safety (because it increases double parking and circling), as well as erodes economic vitality in commercial areas.  Metering on Sundays was an important first step.  The SFMTA should expand its parking management to commercial and mixed use areas (e.g., NE Mission, Potrero Hill flats, Dogpatch, Design District) and extend meter hours into the evening in areas where parking demand is high (e.g., Mission, Castro). </a:t>
            </a:r>
          </a:p>
          <a:p>
            <a:endParaRPr lang="en-US" dirty="0" smtClean="0"/>
          </a:p>
          <a:p>
            <a:r>
              <a:rPr lang="en-US" b="1" dirty="0" smtClean="0"/>
              <a:t>Importance</a:t>
            </a:r>
            <a:r>
              <a:rPr lang="en-US" b="1" baseline="0" dirty="0" smtClean="0"/>
              <a:t> &amp; Benefit:</a:t>
            </a:r>
          </a:p>
          <a:p>
            <a:pPr defTabSz="931774">
              <a:defRPr/>
            </a:pPr>
            <a:r>
              <a:rPr lang="en-US" dirty="0"/>
              <a:t>Good parking management is good for automobile drivers, non-drivers, and business vitality. It is consistent with the city’s overall policies for transportation management, and supports overall goals for land use and quality of life. </a:t>
            </a:r>
          </a:p>
          <a:p>
            <a:endParaRPr lang="en-US" baseline="0" dirty="0" smtClean="0"/>
          </a:p>
          <a:p>
            <a:r>
              <a:rPr lang="en-US" b="1" baseline="0" dirty="0" smtClean="0"/>
              <a:t>Expected Result:</a:t>
            </a:r>
          </a:p>
          <a:p>
            <a:r>
              <a:rPr lang="en-US" dirty="0"/>
              <a:t>Reduced time to locate parking for people that drive to destinations, reduced congestion for Muni, reduced potential for auto collisions with people crossing streets/riding bicycles.</a:t>
            </a:r>
            <a:endParaRPr lang="en-US" baseline="0" dirty="0" smtClean="0"/>
          </a:p>
          <a:p>
            <a:endParaRPr lang="en-US" baseline="0" dirty="0" smtClean="0"/>
          </a:p>
          <a:p>
            <a:r>
              <a:rPr lang="en-US" b="1" baseline="0" dirty="0" smtClean="0"/>
              <a:t>Support Needed:</a:t>
            </a:r>
          </a:p>
          <a:p>
            <a:pPr defTabSz="931774">
              <a:defRPr/>
            </a:pPr>
            <a:r>
              <a:rPr lang="en-US" dirty="0"/>
              <a:t>Support expansion of parking management to all areas of the city, including additional meters and/or extended meter hours where appropriate.</a:t>
            </a:r>
          </a:p>
          <a:p>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7</a:t>
            </a:fld>
            <a:endParaRPr lang="en-US"/>
          </a:p>
        </p:txBody>
      </p:sp>
    </p:spTree>
    <p:extLst>
      <p:ext uri="{BB962C8B-B14F-4D97-AF65-F5344CB8AC3E}">
        <p14:creationId xmlns:p14="http://schemas.microsoft.com/office/powerpoint/2010/main" val="1347631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The SFMTA is working with other cities to forward a bill in the 2014 state legislative agenda that would give cities more flexibility in how they manage accessible, or disabled placard, parking.  Locally, this would allow the SFMTA to pursue the only solution that has worked in other cities, to use meters to manage demand for a finite supply of on-street spaces, requiring payment by all, including those with placards, at meters. </a:t>
            </a:r>
            <a:endParaRPr lang="en-US" dirty="0" smtClean="0"/>
          </a:p>
          <a:p>
            <a:endParaRPr lang="en-US" dirty="0" smtClean="0"/>
          </a:p>
          <a:p>
            <a:r>
              <a:rPr lang="en-US" b="1" dirty="0" smtClean="0"/>
              <a:t>Importance</a:t>
            </a:r>
            <a:r>
              <a:rPr lang="en-US" b="1" baseline="0" dirty="0" smtClean="0"/>
              <a:t> &amp; Benefit:</a:t>
            </a:r>
          </a:p>
          <a:p>
            <a:r>
              <a:rPr lang="en-US" dirty="0"/>
              <a:t>Improve access dramatically for those with disabilities by making it easier to find a parking space close to their destination. Issue of statewide importance – all major California cities have issues with disabled placards, and San Francisco’s leadership will help them to address those issues. </a:t>
            </a:r>
            <a:endParaRPr lang="en-US" baseline="0" dirty="0" smtClean="0"/>
          </a:p>
          <a:p>
            <a:endParaRPr lang="en-US" baseline="0" dirty="0" smtClean="0"/>
          </a:p>
          <a:p>
            <a:r>
              <a:rPr lang="en-US" b="1" baseline="0" dirty="0" smtClean="0"/>
              <a:t>Expected Result:</a:t>
            </a:r>
          </a:p>
          <a:p>
            <a:r>
              <a:rPr lang="en-US" dirty="0"/>
              <a:t>More access to key destinations by people with disabilities</a:t>
            </a:r>
            <a:endParaRPr lang="en-US" baseline="0" dirty="0" smtClean="0"/>
          </a:p>
          <a:p>
            <a:endParaRPr lang="en-US" baseline="0" dirty="0" smtClean="0"/>
          </a:p>
          <a:p>
            <a:r>
              <a:rPr lang="en-US" b="1" baseline="0" dirty="0" smtClean="0"/>
              <a:t>Support Needed:</a:t>
            </a:r>
          </a:p>
          <a:p>
            <a:r>
              <a:rPr lang="en-US" dirty="0"/>
              <a:t>Support accessible parking policy recommendations.</a:t>
            </a:r>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8</a:t>
            </a:fld>
            <a:endParaRPr lang="en-US"/>
          </a:p>
        </p:txBody>
      </p:sp>
    </p:spTree>
    <p:extLst>
      <p:ext uri="{BB962C8B-B14F-4D97-AF65-F5344CB8AC3E}">
        <p14:creationId xmlns:p14="http://schemas.microsoft.com/office/powerpoint/2010/main" val="626582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A continuous network is the key attractor to people using bicycles. Dedicated lanes require space either converted from travel lanes or on-street parking or narrowing lanes.</a:t>
            </a:r>
            <a:endParaRPr lang="en-US" dirty="0" smtClean="0"/>
          </a:p>
          <a:p>
            <a:endParaRPr lang="en-US" dirty="0" smtClean="0"/>
          </a:p>
          <a:p>
            <a:r>
              <a:rPr lang="en-US" b="1" dirty="0" smtClean="0"/>
              <a:t>Importance</a:t>
            </a:r>
            <a:r>
              <a:rPr lang="en-US" b="1" baseline="0" dirty="0" smtClean="0"/>
              <a:t> &amp; Benefit:</a:t>
            </a:r>
          </a:p>
          <a:p>
            <a:r>
              <a:rPr lang="en-US" dirty="0"/>
              <a:t>Dedicated and protected bicycle lanes are the most proven way to dramatically increase bicycle usage. Lanes can be added with paint, and buffers can be upgraded over time</a:t>
            </a:r>
            <a:endParaRPr lang="en-US" baseline="0" dirty="0" smtClean="0"/>
          </a:p>
          <a:p>
            <a:endParaRPr lang="en-US" baseline="0" dirty="0" smtClean="0"/>
          </a:p>
          <a:p>
            <a:r>
              <a:rPr lang="en-US" b="1" baseline="0" dirty="0" smtClean="0"/>
              <a:t>Expected Result:</a:t>
            </a:r>
          </a:p>
          <a:p>
            <a:r>
              <a:rPr lang="en-US" dirty="0"/>
              <a:t>Multiple outcomes: increased public health and fitness, economic activity, transport affordability, mode shift.</a:t>
            </a:r>
          </a:p>
          <a:p>
            <a:endParaRPr lang="en-US" baseline="0" dirty="0" smtClean="0"/>
          </a:p>
          <a:p>
            <a:r>
              <a:rPr lang="en-US" b="1" baseline="0" dirty="0" smtClean="0"/>
              <a:t>Support Needed:</a:t>
            </a:r>
          </a:p>
          <a:p>
            <a:r>
              <a:rPr lang="en-US" dirty="0"/>
              <a:t>Support upgrading up to 100 miles of the bicycle network and gap closures.</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9</a:t>
            </a:fld>
            <a:endParaRPr lang="en-US"/>
          </a:p>
        </p:txBody>
      </p:sp>
    </p:spTree>
    <p:extLst>
      <p:ext uri="{BB962C8B-B14F-4D97-AF65-F5344CB8AC3E}">
        <p14:creationId xmlns:p14="http://schemas.microsoft.com/office/powerpoint/2010/main" val="2254979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Bicycle Sharing is a short period for hire bicycle program that allows people to ride bicycles from one point to another. Bicycles are in a pod either in parking structures or in the street right of way.</a:t>
            </a:r>
            <a:endParaRPr lang="en-US" dirty="0" smtClean="0"/>
          </a:p>
          <a:p>
            <a:endParaRPr lang="en-US" dirty="0" smtClean="0"/>
          </a:p>
          <a:p>
            <a:r>
              <a:rPr lang="en-US" b="1" dirty="0" smtClean="0"/>
              <a:t>Importance</a:t>
            </a:r>
            <a:r>
              <a:rPr lang="en-US" b="1" baseline="0" dirty="0" smtClean="0"/>
              <a:t> &amp; Benefit:</a:t>
            </a:r>
          </a:p>
          <a:p>
            <a:r>
              <a:rPr lang="en-US" dirty="0"/>
              <a:t>Bicycle sharing has been proven globally as a highly effective way to grow bicycle usage quickly.</a:t>
            </a:r>
          </a:p>
          <a:p>
            <a:endParaRPr lang="en-US" baseline="0" dirty="0" smtClean="0"/>
          </a:p>
          <a:p>
            <a:r>
              <a:rPr lang="en-US" b="1" baseline="0" dirty="0" smtClean="0"/>
              <a:t>Expected Result:</a:t>
            </a:r>
          </a:p>
          <a:p>
            <a:r>
              <a:rPr lang="en-US" dirty="0"/>
              <a:t>Bicycle Sharing requires pods that need a parking space or similar dedicated space. </a:t>
            </a:r>
            <a:endParaRPr lang="en-US" baseline="0" dirty="0" smtClean="0"/>
          </a:p>
          <a:p>
            <a:endParaRPr lang="en-US" baseline="0" dirty="0" smtClean="0"/>
          </a:p>
          <a:p>
            <a:r>
              <a:rPr lang="en-US" b="1" baseline="0" dirty="0" smtClean="0"/>
              <a:t>Support Needed:</a:t>
            </a:r>
          </a:p>
          <a:p>
            <a:r>
              <a:rPr lang="en-US" dirty="0"/>
              <a:t>Support up to 500 parking spaces or other public space throughout the city for bicycle sharing pods.</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10</a:t>
            </a:fld>
            <a:endParaRPr lang="en-US"/>
          </a:p>
        </p:txBody>
      </p:sp>
    </p:spTree>
    <p:extLst>
      <p:ext uri="{BB962C8B-B14F-4D97-AF65-F5344CB8AC3E}">
        <p14:creationId xmlns:p14="http://schemas.microsoft.com/office/powerpoint/2010/main" val="2674434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Reducing traffic speeds is the most effective way to reduce serious and fatal collisions. Neighborhood zones at 20 mph greatly improve neighborhood perception of traffic safety.</a:t>
            </a:r>
            <a:endParaRPr lang="en-US" dirty="0" smtClean="0"/>
          </a:p>
          <a:p>
            <a:endParaRPr lang="en-US" dirty="0" smtClean="0"/>
          </a:p>
          <a:p>
            <a:r>
              <a:rPr lang="en-US" b="1" dirty="0" smtClean="0"/>
              <a:t>Importance</a:t>
            </a:r>
            <a:r>
              <a:rPr lang="en-US" b="1" baseline="0" dirty="0" smtClean="0"/>
              <a:t> &amp; Benefit:</a:t>
            </a:r>
          </a:p>
          <a:p>
            <a:r>
              <a:rPr lang="en-US" dirty="0"/>
              <a:t>20MPH is the universal design standard where more than 90% of the population survives a traffic collision.</a:t>
            </a:r>
            <a:endParaRPr lang="en-US" baseline="0" dirty="0" smtClean="0"/>
          </a:p>
          <a:p>
            <a:endParaRPr lang="en-US" baseline="0" dirty="0" smtClean="0"/>
          </a:p>
          <a:p>
            <a:r>
              <a:rPr lang="en-US" b="1" baseline="0" dirty="0" smtClean="0"/>
              <a:t>Expected Result:</a:t>
            </a:r>
          </a:p>
          <a:p>
            <a:r>
              <a:rPr lang="en-US" dirty="0"/>
              <a:t>Reductions in serious and fatal collisions in neighborhoods.</a:t>
            </a:r>
            <a:endParaRPr lang="en-US" baseline="0" dirty="0" smtClean="0"/>
          </a:p>
          <a:p>
            <a:endParaRPr lang="en-US" baseline="0" dirty="0" smtClean="0"/>
          </a:p>
          <a:p>
            <a:r>
              <a:rPr lang="en-US" b="1" baseline="0" dirty="0" smtClean="0"/>
              <a:t>Support Needed:</a:t>
            </a:r>
          </a:p>
          <a:p>
            <a:r>
              <a:rPr lang="en-US" dirty="0"/>
              <a:t>Support implementation of 20mph zones in neighborhoods.</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11</a:t>
            </a:fld>
            <a:endParaRPr lang="en-US"/>
          </a:p>
        </p:txBody>
      </p:sp>
    </p:spTree>
    <p:extLst>
      <p:ext uri="{BB962C8B-B14F-4D97-AF65-F5344CB8AC3E}">
        <p14:creationId xmlns:p14="http://schemas.microsoft.com/office/powerpoint/2010/main" val="62907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it is:</a:t>
            </a:r>
          </a:p>
          <a:p>
            <a:r>
              <a:rPr lang="en-US" dirty="0"/>
              <a:t>Efforts are underway to change the transportation impact analysis methodology under CEQA.  The change would measure development’s impacts to the transit system as an environmental impact, rather than development’s impacts to automobile traffic flow.  This change would mean that environmental mitigations would take the form of improvements to the overall transportation system with a focus on transit, rather than (usually infeasible) improvements to auto flow, such as roadway widening. </a:t>
            </a:r>
            <a:endParaRPr lang="en-US" dirty="0" smtClean="0"/>
          </a:p>
          <a:p>
            <a:endParaRPr lang="en-US" dirty="0" smtClean="0"/>
          </a:p>
          <a:p>
            <a:r>
              <a:rPr lang="en-US" b="1" dirty="0" smtClean="0"/>
              <a:t>Importance</a:t>
            </a:r>
            <a:r>
              <a:rPr lang="en-US" b="1" baseline="0" dirty="0" smtClean="0"/>
              <a:t> &amp; Benefit:</a:t>
            </a:r>
          </a:p>
          <a:p>
            <a:r>
              <a:rPr lang="en-US" dirty="0"/>
              <a:t>This program ensures that development’s cumulative impacts to the transportation system are offset by improvements to the transportation system as a whole, in line with City policies and priorities.  Coupled with a mitigation fee, the program funds system improvements with a focus on transit.</a:t>
            </a:r>
            <a:endParaRPr lang="en-US" baseline="0" dirty="0" smtClean="0"/>
          </a:p>
          <a:p>
            <a:endParaRPr lang="en-US" baseline="0" dirty="0" smtClean="0"/>
          </a:p>
          <a:p>
            <a:r>
              <a:rPr lang="en-US" b="1" baseline="0" dirty="0" smtClean="0"/>
              <a:t>Expected Result:</a:t>
            </a:r>
          </a:p>
          <a:p>
            <a:r>
              <a:rPr lang="en-US" dirty="0"/>
              <a:t>Aligns environmental review practices and development mitigations with the City’s Transit First policy.  Increases funding for comprehensive transportation system improvements.</a:t>
            </a:r>
          </a:p>
          <a:p>
            <a:endParaRPr lang="en-US" baseline="0" dirty="0" smtClean="0"/>
          </a:p>
          <a:p>
            <a:r>
              <a:rPr lang="en-US" b="1" baseline="0" dirty="0" smtClean="0"/>
              <a:t>Support Needed:</a:t>
            </a:r>
          </a:p>
          <a:p>
            <a:r>
              <a:rPr lang="en-US" dirty="0"/>
              <a:t>Support CEQA reform, including the potential for “streamlining”, or reduced need for future transportation impact analyses.  Support application of mitigation fees to all land use types.</a:t>
            </a:r>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645ECD12-E56B-194D-861F-C45F4250FB34}" type="slidenum">
              <a:rPr lang="en-US" smtClean="0"/>
              <a:pPr/>
              <a:t>12</a:t>
            </a:fld>
            <a:endParaRPr lang="en-US"/>
          </a:p>
        </p:txBody>
      </p:sp>
    </p:spTree>
    <p:extLst>
      <p:ext uri="{BB962C8B-B14F-4D97-AF65-F5344CB8AC3E}">
        <p14:creationId xmlns:p14="http://schemas.microsoft.com/office/powerpoint/2010/main" val="2175709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386E1CE-CF59-C946-997F-438BCC758A4E}" type="slidenum">
              <a:rPr lang="en-US"/>
              <a:pPr/>
              <a:t>‹#›</a:t>
            </a:fld>
            <a:endParaRPr lang="en-US"/>
          </a:p>
        </p:txBody>
      </p:sp>
    </p:spTree>
    <p:extLst>
      <p:ext uri="{BB962C8B-B14F-4D97-AF65-F5344CB8AC3E}">
        <p14:creationId xmlns:p14="http://schemas.microsoft.com/office/powerpoint/2010/main" val="4058520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892AD88-24DF-0F43-9EC5-C45CCAA05887}" type="slidenum">
              <a:rPr lang="en-US"/>
              <a:pPr/>
              <a:t>‹#›</a:t>
            </a:fld>
            <a:endParaRPr lang="en-US"/>
          </a:p>
        </p:txBody>
      </p:sp>
    </p:spTree>
    <p:extLst>
      <p:ext uri="{BB962C8B-B14F-4D97-AF65-F5344CB8AC3E}">
        <p14:creationId xmlns:p14="http://schemas.microsoft.com/office/powerpoint/2010/main" val="4018853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A23EE1-1823-8648-986F-E6284C130C78}" type="slidenum">
              <a:rPr lang="en-US"/>
              <a:pPr/>
              <a:t>‹#›</a:t>
            </a:fld>
            <a:endParaRPr lang="en-US"/>
          </a:p>
        </p:txBody>
      </p:sp>
    </p:spTree>
    <p:extLst>
      <p:ext uri="{BB962C8B-B14F-4D97-AF65-F5344CB8AC3E}">
        <p14:creationId xmlns:p14="http://schemas.microsoft.com/office/powerpoint/2010/main" val="207281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66EE1E-F2C0-0647-8D43-69A67005BD2B}" type="slidenum">
              <a:rPr lang="en-US"/>
              <a:pPr/>
              <a:t>‹#›</a:t>
            </a:fld>
            <a:endParaRPr lang="en-US"/>
          </a:p>
        </p:txBody>
      </p:sp>
    </p:spTree>
    <p:extLst>
      <p:ext uri="{BB962C8B-B14F-4D97-AF65-F5344CB8AC3E}">
        <p14:creationId xmlns:p14="http://schemas.microsoft.com/office/powerpoint/2010/main" val="3864598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21DB552-639E-1D4C-BAED-D40ADB9F90ED}" type="slidenum">
              <a:rPr lang="en-US"/>
              <a:pPr/>
              <a:t>‹#›</a:t>
            </a:fld>
            <a:endParaRPr lang="en-US"/>
          </a:p>
        </p:txBody>
      </p:sp>
    </p:spTree>
    <p:extLst>
      <p:ext uri="{BB962C8B-B14F-4D97-AF65-F5344CB8AC3E}">
        <p14:creationId xmlns:p14="http://schemas.microsoft.com/office/powerpoint/2010/main" val="692845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67B41E1-F600-6B44-B070-4F7B100EB4AB}" type="slidenum">
              <a:rPr lang="en-US"/>
              <a:pPr/>
              <a:t>‹#›</a:t>
            </a:fld>
            <a:endParaRPr lang="en-US"/>
          </a:p>
        </p:txBody>
      </p:sp>
    </p:spTree>
    <p:extLst>
      <p:ext uri="{BB962C8B-B14F-4D97-AF65-F5344CB8AC3E}">
        <p14:creationId xmlns:p14="http://schemas.microsoft.com/office/powerpoint/2010/main" val="2475353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BDE204A-DD0B-DF4C-A464-9FA77156471F}" type="slidenum">
              <a:rPr lang="en-US"/>
              <a:pPr/>
              <a:t>‹#›</a:t>
            </a:fld>
            <a:endParaRPr lang="en-US"/>
          </a:p>
        </p:txBody>
      </p:sp>
    </p:spTree>
    <p:extLst>
      <p:ext uri="{BB962C8B-B14F-4D97-AF65-F5344CB8AC3E}">
        <p14:creationId xmlns:p14="http://schemas.microsoft.com/office/powerpoint/2010/main" val="1186613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7260DD8-A571-B14B-B2B2-77E31E62A7A8}" type="slidenum">
              <a:rPr lang="en-US"/>
              <a:pPr/>
              <a:t>‹#›</a:t>
            </a:fld>
            <a:endParaRPr lang="en-US"/>
          </a:p>
        </p:txBody>
      </p:sp>
    </p:spTree>
    <p:extLst>
      <p:ext uri="{BB962C8B-B14F-4D97-AF65-F5344CB8AC3E}">
        <p14:creationId xmlns:p14="http://schemas.microsoft.com/office/powerpoint/2010/main" val="409894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6FA62C1-740A-2943-BA43-E025758544CB}" type="slidenum">
              <a:rPr lang="en-US"/>
              <a:pPr/>
              <a:t>‹#›</a:t>
            </a:fld>
            <a:endParaRPr lang="en-US"/>
          </a:p>
        </p:txBody>
      </p:sp>
    </p:spTree>
    <p:extLst>
      <p:ext uri="{BB962C8B-B14F-4D97-AF65-F5344CB8AC3E}">
        <p14:creationId xmlns:p14="http://schemas.microsoft.com/office/powerpoint/2010/main" val="3972991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D53FD63-8A1F-DB49-BD86-418572710633}" type="slidenum">
              <a:rPr lang="en-US"/>
              <a:pPr/>
              <a:t>‹#›</a:t>
            </a:fld>
            <a:endParaRPr lang="en-US"/>
          </a:p>
        </p:txBody>
      </p:sp>
    </p:spTree>
    <p:extLst>
      <p:ext uri="{BB962C8B-B14F-4D97-AF65-F5344CB8AC3E}">
        <p14:creationId xmlns:p14="http://schemas.microsoft.com/office/powerpoint/2010/main" val="3633184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DEF7C04-89D1-0345-8C48-9FEF77F1CC72}" type="slidenum">
              <a:rPr lang="en-US"/>
              <a:pPr/>
              <a:t>‹#›</a:t>
            </a:fld>
            <a:endParaRPr lang="en-US"/>
          </a:p>
        </p:txBody>
      </p:sp>
    </p:spTree>
    <p:extLst>
      <p:ext uri="{BB962C8B-B14F-4D97-AF65-F5344CB8AC3E}">
        <p14:creationId xmlns:p14="http://schemas.microsoft.com/office/powerpoint/2010/main" val="3081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ea typeface="ＭＳ Ｐゴシック" charset="-128"/>
                <a:cs typeface="ＭＳ Ｐゴシック"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ea typeface="ＭＳ Ｐゴシック" charset="-128"/>
                <a:cs typeface="ＭＳ Ｐゴシック"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7431703D-1E13-354B-B6D4-74ED5CE72C5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5pPr>
      <a:lvl6pPr marL="457200" algn="ctr" rtl="0" fontAlgn="base">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6pPr>
      <a:lvl7pPr marL="914400" algn="ctr" rtl="0" fontAlgn="base">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7pPr>
      <a:lvl8pPr marL="1371600" algn="ctr" rtl="0" fontAlgn="base">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8pPr>
      <a:lvl9pPr marL="1828800" algn="ctr" rtl="0" fontAlgn="base">
        <a:spcBef>
          <a:spcPct val="0"/>
        </a:spcBef>
        <a:spcAft>
          <a:spcPct val="0"/>
        </a:spcAft>
        <a:defRPr sz="3200" b="1">
          <a:solidFill>
            <a:schemeClr val="tx2"/>
          </a:solidFill>
          <a:latin typeface="Univers 65 Bold" pitchFamily="-109" charset="0"/>
          <a:ea typeface="ＭＳ Ｐゴシック" pitchFamily="-109" charset="-128"/>
          <a:cs typeface="ＭＳ Ｐゴシック" pitchFamily="-109" charset="-128"/>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Univers 57 Condensed" pitchFamily="-109" charset="0"/>
          <a:ea typeface="+mn-ea"/>
          <a:cs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Univers 57 Condensed" pitchFamily="-109" charset="0"/>
          <a:ea typeface="+mn-ea"/>
          <a:cs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Univers 57 Condensed" pitchFamily="-109" charset="0"/>
          <a:ea typeface="+mn-ea"/>
          <a:cs typeface="ＭＳ Ｐゴシック" charset="0"/>
        </a:defRPr>
      </a:lvl5pPr>
      <a:lvl6pPr marL="2514600" indent="-228600" algn="l" rtl="0" fontAlgn="base">
        <a:spcBef>
          <a:spcPct val="20000"/>
        </a:spcBef>
        <a:spcAft>
          <a:spcPct val="0"/>
        </a:spcAft>
        <a:buChar char="»"/>
        <a:defRPr sz="2000">
          <a:solidFill>
            <a:schemeClr val="tx1"/>
          </a:solidFill>
          <a:latin typeface="Univers 57 Condensed" pitchFamily="-109" charset="0"/>
          <a:ea typeface="+mn-ea"/>
        </a:defRPr>
      </a:lvl6pPr>
      <a:lvl7pPr marL="2971800" indent="-228600" algn="l" rtl="0" fontAlgn="base">
        <a:spcBef>
          <a:spcPct val="20000"/>
        </a:spcBef>
        <a:spcAft>
          <a:spcPct val="0"/>
        </a:spcAft>
        <a:buChar char="»"/>
        <a:defRPr sz="2000">
          <a:solidFill>
            <a:schemeClr val="tx1"/>
          </a:solidFill>
          <a:latin typeface="Univers 57 Condensed" pitchFamily="-109" charset="0"/>
          <a:ea typeface="+mn-ea"/>
        </a:defRPr>
      </a:lvl7pPr>
      <a:lvl8pPr marL="3429000" indent="-228600" algn="l" rtl="0" fontAlgn="base">
        <a:spcBef>
          <a:spcPct val="20000"/>
        </a:spcBef>
        <a:spcAft>
          <a:spcPct val="0"/>
        </a:spcAft>
        <a:buChar char="»"/>
        <a:defRPr sz="2000">
          <a:solidFill>
            <a:schemeClr val="tx1"/>
          </a:solidFill>
          <a:latin typeface="Univers 57 Condensed" pitchFamily="-109" charset="0"/>
          <a:ea typeface="+mn-ea"/>
        </a:defRPr>
      </a:lvl8pPr>
      <a:lvl9pPr marL="3886200" indent="-228600" algn="l" rtl="0" fontAlgn="base">
        <a:spcBef>
          <a:spcPct val="20000"/>
        </a:spcBef>
        <a:spcAft>
          <a:spcPct val="0"/>
        </a:spcAft>
        <a:buChar char="»"/>
        <a:defRPr sz="2000">
          <a:solidFill>
            <a:schemeClr val="tx1"/>
          </a:solidFill>
          <a:latin typeface="Univers 57 Condensed" pitchFamily="-109"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838200" y="2743200"/>
            <a:ext cx="7467600" cy="1371600"/>
          </a:xfrm>
        </p:spPr>
        <p:txBody>
          <a:bodyPr/>
          <a:lstStyle/>
          <a:p>
            <a:pPr algn="l" eaLnBrk="1" hangingPunct="1"/>
            <a:r>
              <a:rPr lang="en-US" sz="4000" dirty="0">
                <a:solidFill>
                  <a:schemeClr val="tx1"/>
                </a:solidFill>
              </a:rPr>
              <a:t>Political Support Needed to Improve </a:t>
            </a:r>
            <a:r>
              <a:rPr lang="en-US" sz="4000" dirty="0" smtClean="0">
                <a:solidFill>
                  <a:schemeClr val="tx1"/>
                </a:solidFill>
              </a:rPr>
              <a:t>Transportation</a:t>
            </a:r>
            <a:endParaRPr lang="en-US" sz="2800" i="1" dirty="0">
              <a:solidFill>
                <a:schemeClr val="tx1"/>
              </a:solidFill>
              <a:latin typeface="Arial" charset="0"/>
              <a:ea typeface="ＭＳ Ｐゴシック" charset="0"/>
              <a:cs typeface="Arial" charset="0"/>
            </a:endParaRPr>
          </a:p>
        </p:txBody>
      </p:sp>
      <p:sp>
        <p:nvSpPr>
          <p:cNvPr id="14339" name="Rectangle 3"/>
          <p:cNvSpPr>
            <a:spLocks noGrp="1" noChangeArrowheads="1"/>
          </p:cNvSpPr>
          <p:nvPr>
            <p:ph type="subTitle" idx="1"/>
          </p:nvPr>
        </p:nvSpPr>
        <p:spPr>
          <a:xfrm>
            <a:off x="1295400" y="5562600"/>
            <a:ext cx="6705600" cy="1295400"/>
          </a:xfrm>
        </p:spPr>
        <p:txBody>
          <a:bodyPr/>
          <a:lstStyle/>
          <a:p>
            <a:pPr algn="l" eaLnBrk="1" hangingPunct="1"/>
            <a:r>
              <a:rPr lang="en-US" sz="1600" b="0" dirty="0" smtClean="0">
                <a:latin typeface="Arial Narrow" charset="0"/>
                <a:ea typeface="ＭＳ Ｐゴシック" charset="0"/>
                <a:cs typeface="ＭＳ Ｐゴシック" charset="0"/>
              </a:rPr>
              <a:t>06  </a:t>
            </a:r>
            <a:r>
              <a:rPr lang="en-US" sz="1600" b="0" dirty="0">
                <a:latin typeface="Arial Narrow" charset="0"/>
                <a:ea typeface="ＭＳ Ｐゴシック" charset="0"/>
                <a:cs typeface="ＭＳ Ｐゴシック" charset="0"/>
              </a:rPr>
              <a:t>|  </a:t>
            </a:r>
            <a:r>
              <a:rPr lang="en-US" sz="1600" b="0" dirty="0" smtClean="0">
                <a:latin typeface="Arial Narrow" charset="0"/>
                <a:ea typeface="ＭＳ Ｐゴシック" charset="0"/>
                <a:cs typeface="ＭＳ Ｐゴシック" charset="0"/>
              </a:rPr>
              <a:t>25  </a:t>
            </a:r>
            <a:r>
              <a:rPr lang="en-US" sz="1600" b="0" dirty="0">
                <a:latin typeface="Arial Narrow" charset="0"/>
                <a:ea typeface="ＭＳ Ｐゴシック" charset="0"/>
                <a:cs typeface="ＭＳ Ｐゴシック" charset="0"/>
              </a:rPr>
              <a:t>|  </a:t>
            </a:r>
            <a:r>
              <a:rPr lang="en-US" sz="1600" b="0" dirty="0" smtClean="0">
                <a:latin typeface="Arial Narrow" charset="0"/>
                <a:ea typeface="ＭＳ Ｐゴシック" charset="0"/>
                <a:cs typeface="ＭＳ Ｐゴシック" charset="0"/>
              </a:rPr>
              <a:t>2013</a:t>
            </a:r>
          </a:p>
          <a:p>
            <a:pPr algn="l" eaLnBrk="1" hangingPunct="1"/>
            <a:r>
              <a:rPr lang="en-US" sz="1600" b="0" dirty="0" smtClean="0">
                <a:latin typeface="Arial Narrow" charset="0"/>
                <a:ea typeface="ＭＳ Ｐゴシック" charset="0"/>
                <a:cs typeface="ＭＳ Ｐゴシック" charset="0"/>
              </a:rPr>
              <a:t>SAN </a:t>
            </a:r>
            <a:r>
              <a:rPr lang="en-US" sz="1600" b="0" dirty="0">
                <a:latin typeface="Arial Narrow" charset="0"/>
                <a:ea typeface="ＭＳ Ｐゴシック" charset="0"/>
                <a:cs typeface="ＭＳ Ｐゴシック" charset="0"/>
              </a:rPr>
              <a:t>FRANCISCO, CALIFORNIA</a:t>
            </a:r>
            <a:endParaRPr lang="en-US" sz="1600" b="0" dirty="0">
              <a:solidFill>
                <a:schemeClr val="bg2"/>
              </a:solidFill>
              <a:latin typeface="Arial Narrow" charset="0"/>
              <a:ea typeface="ＭＳ Ｐゴシック" charset="0"/>
              <a:cs typeface="ＭＳ Ｐゴシック" charset="0"/>
            </a:endParaRPr>
          </a:p>
        </p:txBody>
      </p:sp>
      <p:sp>
        <p:nvSpPr>
          <p:cNvPr id="14340" name="Rectangle 3"/>
          <p:cNvSpPr>
            <a:spLocks noChangeArrowheads="1"/>
          </p:cNvSpPr>
          <p:nvPr/>
        </p:nvSpPr>
        <p:spPr bwMode="auto">
          <a:xfrm>
            <a:off x="228600" y="152400"/>
            <a:ext cx="8686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20000"/>
              </a:spcBef>
            </a:pPr>
            <a:r>
              <a:rPr lang="en-US" sz="1400" dirty="0">
                <a:solidFill>
                  <a:schemeClr val="bg1"/>
                </a:solidFill>
                <a:latin typeface="Arial Narrow" charset="0"/>
              </a:rPr>
              <a:t>SFMTA | Municipal Transportation Agency  Image: </a:t>
            </a:r>
            <a:r>
              <a:rPr lang="en-US" sz="1400" dirty="0" smtClean="0">
                <a:solidFill>
                  <a:schemeClr val="bg1"/>
                </a:solidFill>
                <a:latin typeface="Arial Narrow" charset="0"/>
              </a:rPr>
              <a:t>Market and Geary Streets, circa 1920s, Muni Centennial logo</a:t>
            </a:r>
            <a:endParaRPr lang="en-US" sz="1400" dirty="0">
              <a:solidFill>
                <a:schemeClr val="bg1"/>
              </a:solidFill>
              <a:latin typeface="Arial Narrow"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328"/>
          <a:stretch/>
        </p:blipFill>
        <p:spPr bwMode="auto">
          <a:xfrm>
            <a:off x="-903643" y="646804"/>
            <a:ext cx="10423458" cy="6211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0" y="646804"/>
            <a:ext cx="9144000" cy="6211196"/>
          </a:xfrm>
          <a:prstGeom prst="rect">
            <a:avLst/>
          </a:prstGeom>
          <a:solidFill>
            <a:schemeClr val="bg1">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endParaRPr>
          </a:p>
        </p:txBody>
      </p:sp>
      <p:sp>
        <p:nvSpPr>
          <p:cNvPr id="3" name="Content Placeholder 2"/>
          <p:cNvSpPr>
            <a:spLocks noGrp="1"/>
          </p:cNvSpPr>
          <p:nvPr>
            <p:ph idx="1"/>
          </p:nvPr>
        </p:nvSpPr>
        <p:spPr>
          <a:xfrm>
            <a:off x="457200" y="1752600"/>
            <a:ext cx="8305800" cy="4114800"/>
          </a:xfrm>
        </p:spPr>
        <p:txBody>
          <a:bodyPr/>
          <a:lstStyle/>
          <a:p>
            <a:r>
              <a:rPr lang="en-US" sz="2400" dirty="0" smtClean="0"/>
              <a:t>SFMTA manages multiple services within a constrained Right of Way</a:t>
            </a:r>
          </a:p>
          <a:p>
            <a:pPr lvl="1"/>
            <a:r>
              <a:rPr lang="en-US" sz="2400" dirty="0" smtClean="0"/>
              <a:t>Trade-offs among </a:t>
            </a:r>
            <a:r>
              <a:rPr lang="en-US" sz="2400" dirty="0" smtClean="0"/>
              <a:t>modes </a:t>
            </a:r>
            <a:r>
              <a:rPr lang="en-US" sz="2400" dirty="0" smtClean="0"/>
              <a:t>and </a:t>
            </a:r>
            <a:r>
              <a:rPr lang="en-US" sz="2400" dirty="0" smtClean="0"/>
              <a:t>objectives are required</a:t>
            </a:r>
          </a:p>
          <a:p>
            <a:r>
              <a:rPr lang="en-US" sz="2400" dirty="0" smtClean="0"/>
              <a:t>SFMTA </a:t>
            </a:r>
            <a:r>
              <a:rPr lang="en-US" sz="2400" dirty="0"/>
              <a:t>has Charter </a:t>
            </a:r>
            <a:r>
              <a:rPr lang="en-US" sz="2400" u="sng" dirty="0"/>
              <a:t>authority</a:t>
            </a:r>
            <a:r>
              <a:rPr lang="en-US" sz="2400" dirty="0"/>
              <a:t> to make decisions but limited political </a:t>
            </a:r>
            <a:r>
              <a:rPr lang="en-US" sz="2400" u="sng" dirty="0"/>
              <a:t>ability</a:t>
            </a:r>
            <a:r>
              <a:rPr lang="en-US" sz="2400" dirty="0"/>
              <a:t> to implement those </a:t>
            </a:r>
            <a:r>
              <a:rPr lang="en-US" sz="2400" dirty="0" smtClean="0"/>
              <a:t>decisions</a:t>
            </a:r>
            <a:endParaRPr lang="en-US" sz="2400" dirty="0"/>
          </a:p>
          <a:p>
            <a:pPr lvl="1"/>
            <a:r>
              <a:rPr lang="en-US" sz="2400" dirty="0" smtClean="0"/>
              <a:t>Oftentimes, changes benefitting the collective good have impacts at the individual level</a:t>
            </a:r>
          </a:p>
          <a:p>
            <a:pPr lvl="1"/>
            <a:r>
              <a:rPr lang="en-US" sz="2400" dirty="0" smtClean="0"/>
              <a:t>General conceptual support, but limited project-specific </a:t>
            </a:r>
            <a:r>
              <a:rPr lang="en-US" sz="2400" dirty="0" smtClean="0"/>
              <a:t>support</a:t>
            </a:r>
          </a:p>
          <a:p>
            <a:pPr lvl="1"/>
            <a:r>
              <a:rPr lang="en-US" sz="2400" dirty="0" smtClean="0"/>
              <a:t>Proposals are data-driven, but decision-making is often individually-based</a:t>
            </a:r>
            <a:endParaRPr lang="en-US" sz="2400" dirty="0" smtClean="0"/>
          </a:p>
          <a:p>
            <a:pPr marL="457200" lvl="1" indent="0">
              <a:buNone/>
            </a:pPr>
            <a:endParaRPr lang="en-US" sz="2400" dirty="0" smtClean="0"/>
          </a:p>
        </p:txBody>
      </p:sp>
      <p:sp>
        <p:nvSpPr>
          <p:cNvPr id="4" name="Slide Number Placeholder 3"/>
          <p:cNvSpPr>
            <a:spLocks noGrp="1"/>
          </p:cNvSpPr>
          <p:nvPr>
            <p:ph type="sldNum" sz="quarter" idx="12"/>
          </p:nvPr>
        </p:nvSpPr>
        <p:spPr/>
        <p:txBody>
          <a:bodyPr/>
          <a:lstStyle/>
          <a:p>
            <a:fld id="{F892AD88-24DF-0F43-9EC5-C45CCAA05887}" type="slidenum">
              <a:rPr lang="en-US" smtClean="0"/>
              <a:pPr/>
              <a:t>2</a:t>
            </a:fld>
            <a:endParaRPr lang="en-US" dirty="0"/>
          </a:p>
        </p:txBody>
      </p:sp>
      <p:sp>
        <p:nvSpPr>
          <p:cNvPr id="2" name="Title 1"/>
          <p:cNvSpPr>
            <a:spLocks noGrp="1"/>
          </p:cNvSpPr>
          <p:nvPr>
            <p:ph type="title"/>
          </p:nvPr>
        </p:nvSpPr>
        <p:spPr/>
        <p:txBody>
          <a:bodyPr/>
          <a:lstStyle/>
          <a:p>
            <a:r>
              <a:rPr lang="en-US" dirty="0" smtClean="0">
                <a:solidFill>
                  <a:schemeClr val="tx1"/>
                </a:solidFill>
              </a:rPr>
              <a:t>Key Issues</a:t>
            </a:r>
            <a:endParaRPr lang="en-US" dirty="0">
              <a:solidFill>
                <a:schemeClr val="tx1"/>
              </a:solidFill>
            </a:endParaRPr>
          </a:p>
        </p:txBody>
      </p:sp>
    </p:spTree>
    <p:extLst>
      <p:ext uri="{BB962C8B-B14F-4D97-AF65-F5344CB8AC3E}">
        <p14:creationId xmlns:p14="http://schemas.microsoft.com/office/powerpoint/2010/main" val="1968787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1. Transit Priority</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6655245"/>
              </p:ext>
            </p:extLst>
          </p:nvPr>
        </p:nvGraphicFramePr>
        <p:xfrm>
          <a:off x="636608" y="2819400"/>
          <a:ext cx="7848600" cy="2260600"/>
        </p:xfrm>
        <a:graphic>
          <a:graphicData uri="http://schemas.openxmlformats.org/drawingml/2006/table">
            <a:tbl>
              <a:tblPr firstRow="1" bandRow="1">
                <a:tableStyleId>{21E4AEA4-8DFA-4A89-87EB-49C32662AFE0}</a:tableStyleId>
              </a:tblPr>
              <a:tblGrid>
                <a:gridCol w="3924300"/>
                <a:gridCol w="3924300"/>
              </a:tblGrid>
              <a:tr h="370840">
                <a:tc>
                  <a:txBody>
                    <a:bodyPr/>
                    <a:lstStyle/>
                    <a:p>
                      <a:pPr algn="ctr"/>
                      <a:r>
                        <a:rPr lang="en-US" dirty="0" smtClean="0"/>
                        <a:t>Collective Benefit </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Reduce transit travel times between 5% to</a:t>
                      </a:r>
                      <a:r>
                        <a:rPr lang="en-US" sz="1800" kern="1200" baseline="0" dirty="0" smtClean="0">
                          <a:solidFill>
                            <a:schemeClr val="tx1"/>
                          </a:solidFill>
                          <a:effectLst/>
                        </a:rPr>
                        <a:t> </a:t>
                      </a:r>
                      <a:r>
                        <a:rPr lang="en-US" sz="1800" kern="1200" dirty="0" smtClean="0">
                          <a:solidFill>
                            <a:schemeClr val="tx1"/>
                          </a:solidFill>
                          <a:effectLst/>
                        </a:rPr>
                        <a:t>50% </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Reinvest resources for increased service</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Faster, more reliable service</a:t>
                      </a:r>
                      <a:r>
                        <a:rPr lang="en-US" sz="1800" kern="1200" baseline="0" dirty="0" smtClean="0">
                          <a:solidFill>
                            <a:schemeClr val="tx1"/>
                          </a:solidFill>
                          <a:effectLst/>
                        </a:rPr>
                        <a:t> attracts</a:t>
                      </a:r>
                      <a:r>
                        <a:rPr lang="en-US" sz="1800" kern="1200" dirty="0" smtClean="0">
                          <a:solidFill>
                            <a:schemeClr val="tx1"/>
                          </a:solidFill>
                          <a:effectLst/>
                        </a:rPr>
                        <a:t> ridership</a:t>
                      </a: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Constrained</a:t>
                      </a:r>
                      <a:r>
                        <a:rPr lang="en-US" sz="1800" kern="1200" baseline="0" dirty="0" smtClean="0">
                          <a:solidFill>
                            <a:schemeClr val="tx1"/>
                          </a:solidFill>
                          <a:effectLst/>
                        </a:rPr>
                        <a:t> </a:t>
                      </a:r>
                      <a:r>
                        <a:rPr lang="en-US" sz="1800" kern="1200" baseline="0" dirty="0" smtClean="0">
                          <a:solidFill>
                            <a:schemeClr val="tx1"/>
                          </a:solidFill>
                          <a:effectLst/>
                        </a:rPr>
                        <a:t>automobile </a:t>
                      </a:r>
                      <a:r>
                        <a:rPr lang="en-US" sz="1800" kern="1200" baseline="0" dirty="0" smtClean="0">
                          <a:solidFill>
                            <a:schemeClr val="tx1"/>
                          </a:solidFill>
                          <a:effectLst/>
                        </a:rPr>
                        <a:t>traffic</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solidFill>
                            <a:schemeClr val="tx1"/>
                          </a:solidFill>
                          <a:effectLst/>
                        </a:rPr>
                        <a:t>Reduced parking availability</a:t>
                      </a:r>
                      <a:endParaRPr lang="en-US" sz="1800" kern="1200" dirty="0" smtClean="0">
                        <a:solidFill>
                          <a:schemeClr val="tx1"/>
                        </a:solidFill>
                        <a:effectLst/>
                      </a:endParaRPr>
                    </a:p>
                    <a:p>
                      <a:pPr marL="0" marR="0" indent="0" algn="l" defTabSz="457200" rtl="0" eaLnBrk="1" fontAlgn="auto" latinLnBrk="0" hangingPunct="1">
                        <a:lnSpc>
                          <a:spcPct val="100000"/>
                        </a:lnSpc>
                        <a:spcBef>
                          <a:spcPts val="0"/>
                        </a:spcBef>
                        <a:spcAft>
                          <a:spcPts val="600"/>
                        </a:spcAft>
                        <a:buClrTx/>
                        <a:buSzTx/>
                        <a:buFont typeface="Arial" pitchFamily="34" charset="0"/>
                        <a:buNone/>
                        <a:tabLst/>
                        <a:defRPr/>
                      </a:pPr>
                      <a:endParaRPr lang="en-US" sz="1800" i="0" kern="1200" dirty="0" smtClean="0">
                        <a:solidFill>
                          <a:schemeClr val="tx1"/>
                        </a:solidFill>
                        <a:effectLst/>
                        <a:latin typeface="Arial" pitchFamily="-109" charset="0"/>
                        <a:ea typeface="ＭＳ Ｐゴシック" pitchFamily="-109" charset="-128"/>
                        <a:cs typeface="ＭＳ Ｐゴシック" pitchFamily="-109" charset="-128"/>
                      </a:endParaRPr>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3</a:t>
            </a:fld>
            <a:endParaRPr lang="en-US" dirty="0"/>
          </a:p>
        </p:txBody>
      </p:sp>
      <p:sp>
        <p:nvSpPr>
          <p:cNvPr id="9" name="TextBox 8"/>
          <p:cNvSpPr txBox="1"/>
          <p:nvPr/>
        </p:nvSpPr>
        <p:spPr>
          <a:xfrm>
            <a:off x="712808" y="1600200"/>
            <a:ext cx="7772400" cy="830997"/>
          </a:xfrm>
          <a:prstGeom prst="rect">
            <a:avLst/>
          </a:prstGeom>
          <a:noFill/>
        </p:spPr>
        <p:txBody>
          <a:bodyPr wrap="square" rtlCol="0">
            <a:spAutoFit/>
          </a:bodyPr>
          <a:lstStyle/>
          <a:p>
            <a:pPr marL="342900" indent="-342900">
              <a:spcBef>
                <a:spcPts val="0"/>
              </a:spcBef>
              <a:buFont typeface="Arial" pitchFamily="34" charset="0"/>
              <a:buChar char="•"/>
              <a:defRPr/>
            </a:pPr>
            <a:r>
              <a:rPr lang="en-US" b="1" dirty="0">
                <a:latin typeface="Arial" pitchFamily="-109" charset="0"/>
                <a:ea typeface="ＭＳ Ｐゴシック" pitchFamily="-109" charset="-128"/>
                <a:cs typeface="ＭＳ Ｐゴシック" pitchFamily="-109" charset="-128"/>
              </a:rPr>
              <a:t>Transit-only </a:t>
            </a:r>
            <a:r>
              <a:rPr lang="en-US" b="1" dirty="0" smtClean="0">
                <a:latin typeface="Arial" pitchFamily="-109" charset="0"/>
                <a:ea typeface="ＭＳ Ｐゴシック" pitchFamily="-109" charset="-128"/>
                <a:cs typeface="ＭＳ Ｐゴシック" pitchFamily="-109" charset="-128"/>
              </a:rPr>
              <a:t>lanes</a:t>
            </a:r>
          </a:p>
          <a:p>
            <a:pPr marL="342900" indent="-342900">
              <a:spcBef>
                <a:spcPts val="0"/>
              </a:spcBef>
              <a:buFont typeface="Arial" pitchFamily="34" charset="0"/>
              <a:buChar char="•"/>
              <a:defRPr/>
            </a:pPr>
            <a:r>
              <a:rPr lang="en-US" b="1" dirty="0" smtClean="0">
                <a:latin typeface="Arial" pitchFamily="-109" charset="0"/>
                <a:ea typeface="ＭＳ Ｐゴシック" pitchFamily="-109" charset="-128"/>
                <a:cs typeface="ＭＳ Ｐゴシック" pitchFamily="-109" charset="-128"/>
              </a:rPr>
              <a:t>Transit </a:t>
            </a:r>
            <a:r>
              <a:rPr lang="en-US" b="1" dirty="0">
                <a:latin typeface="Arial" pitchFamily="-109" charset="0"/>
                <a:ea typeface="ＭＳ Ｐゴシック" pitchFamily="-109" charset="-128"/>
                <a:cs typeface="ＭＳ Ｐゴシック" pitchFamily="-109" charset="-128"/>
              </a:rPr>
              <a:t>signal </a:t>
            </a:r>
            <a:r>
              <a:rPr lang="en-US" b="1" dirty="0" smtClean="0">
                <a:latin typeface="Arial" pitchFamily="-109" charset="0"/>
                <a:ea typeface="ＭＳ Ｐゴシック" pitchFamily="-109" charset="-128"/>
                <a:cs typeface="ＭＳ Ｐゴシック" pitchFamily="-109" charset="-128"/>
              </a:rPr>
              <a:t>priority</a:t>
            </a:r>
            <a:endParaRPr lang="en-US" dirty="0">
              <a:latin typeface="Arial" pitchFamily="-109" charset="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536535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2. Transit Stop Consolidation</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5798089"/>
              </p:ext>
            </p:extLst>
          </p:nvPr>
        </p:nvGraphicFramePr>
        <p:xfrm>
          <a:off x="685800" y="2743200"/>
          <a:ext cx="7772400" cy="288544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indent="-285750">
                        <a:spcAft>
                          <a:spcPts val="600"/>
                        </a:spcAft>
                        <a:buFont typeface="Arial" pitchFamily="34" charset="0"/>
                        <a:buChar char="•"/>
                      </a:pPr>
                      <a:r>
                        <a:rPr lang="en-US" sz="1800" kern="1200" dirty="0" smtClean="0">
                          <a:effectLst/>
                        </a:rPr>
                        <a:t>Reduce transit travel times between 10% to 25% </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Reinvest resources for increased service</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Faster, more reliable service</a:t>
                      </a:r>
                      <a:r>
                        <a:rPr lang="en-US" sz="1800" kern="1200" baseline="0" dirty="0" smtClean="0">
                          <a:solidFill>
                            <a:schemeClr val="tx1"/>
                          </a:solidFill>
                          <a:effectLst/>
                        </a:rPr>
                        <a:t> attracts</a:t>
                      </a:r>
                      <a:r>
                        <a:rPr lang="en-US" sz="1800" kern="1200" dirty="0" smtClean="0">
                          <a:solidFill>
                            <a:schemeClr val="tx1"/>
                          </a:solidFill>
                          <a:effectLst/>
                        </a:rPr>
                        <a:t> ridership</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Stops can be converted to neighborhood</a:t>
                      </a:r>
                      <a:r>
                        <a:rPr lang="en-US" sz="1800" kern="1200" baseline="0" dirty="0" smtClean="0">
                          <a:effectLst/>
                        </a:rPr>
                        <a:t> public space needs</a:t>
                      </a:r>
                      <a:endParaRPr lang="en-US" sz="1800" kern="1200" dirty="0" smtClean="0">
                        <a:effectLst/>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latin typeface="Arial" pitchFamily="-109" charset="0"/>
                          <a:ea typeface="ＭＳ Ｐゴシック" pitchFamily="-109" charset="-128"/>
                          <a:cs typeface="ＭＳ Ｐゴシック" pitchFamily="-109" charset="-128"/>
                        </a:rPr>
                        <a:t>Increased walking time to access transit for some riders</a:t>
                      </a:r>
                      <a:r>
                        <a:rPr lang="en-US" sz="1800" kern="1200" dirty="0" smtClean="0">
                          <a:effectLst/>
                        </a:rPr>
                        <a:t/>
                      </a:r>
                      <a:br>
                        <a:rPr lang="en-US" sz="1800" kern="1200" dirty="0" smtClean="0">
                          <a:effectLst/>
                        </a:rPr>
                      </a:br>
                      <a:endParaRPr lang="en-US" sz="1800" kern="1200" dirty="0" smtClean="0">
                        <a:effectLst/>
                      </a:endParaRPr>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4</a:t>
            </a:fld>
            <a:endParaRPr lang="en-US" dirty="0"/>
          </a:p>
        </p:txBody>
      </p:sp>
      <p:sp>
        <p:nvSpPr>
          <p:cNvPr id="6" name="TextBox 5"/>
          <p:cNvSpPr txBox="1"/>
          <p:nvPr/>
        </p:nvSpPr>
        <p:spPr>
          <a:xfrm>
            <a:off x="685800" y="1676400"/>
            <a:ext cx="7772400" cy="830997"/>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Remove closely-spaced transit stops, where appropriate</a:t>
            </a:r>
          </a:p>
        </p:txBody>
      </p:sp>
    </p:spTree>
    <p:extLst>
      <p:ext uri="{BB962C8B-B14F-4D97-AF65-F5344CB8AC3E}">
        <p14:creationId xmlns:p14="http://schemas.microsoft.com/office/powerpoint/2010/main" val="1935303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3. Transit Service Realignment</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02339293"/>
              </p:ext>
            </p:extLst>
          </p:nvPr>
        </p:nvGraphicFramePr>
        <p:xfrm>
          <a:off x="714737" y="2971800"/>
          <a:ext cx="7772400" cy="226060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indent="-285750">
                        <a:spcAft>
                          <a:spcPts val="600"/>
                        </a:spcAft>
                        <a:buFont typeface="Arial" pitchFamily="34" charset="0"/>
                        <a:buChar char="•"/>
                      </a:pPr>
                      <a:r>
                        <a:rPr lang="en-US" sz="1800" kern="1200" dirty="0" smtClean="0">
                          <a:solidFill>
                            <a:schemeClr val="tx1"/>
                          </a:solidFill>
                          <a:effectLst/>
                        </a:rPr>
                        <a:t>Realigning service allows Muni to provide the right level of service to its riders</a:t>
                      </a:r>
                    </a:p>
                    <a:p>
                      <a:pPr marL="285750" indent="-285750">
                        <a:spcAft>
                          <a:spcPts val="600"/>
                        </a:spcAft>
                        <a:buFont typeface="Arial" pitchFamily="34" charset="0"/>
                        <a:buChar char="•"/>
                      </a:pPr>
                      <a:r>
                        <a:rPr lang="en-US" sz="1800" kern="1200" dirty="0" smtClean="0">
                          <a:solidFill>
                            <a:schemeClr val="tx1"/>
                          </a:solidFill>
                          <a:effectLst/>
                        </a:rPr>
                        <a:t>Allocates resources where they are most effectively used</a:t>
                      </a:r>
                    </a:p>
                    <a:p>
                      <a:pPr marL="0" marR="0" indent="0" algn="l" defTabSz="457200" rtl="0" eaLnBrk="1" fontAlgn="auto" latinLnBrk="0" hangingPunct="1">
                        <a:lnSpc>
                          <a:spcPct val="100000"/>
                        </a:lnSpc>
                        <a:spcBef>
                          <a:spcPts val="0"/>
                        </a:spcBef>
                        <a:spcAft>
                          <a:spcPts val="600"/>
                        </a:spcAft>
                        <a:buClrTx/>
                        <a:buSzTx/>
                        <a:buFont typeface="Arial" pitchFamily="34" charset="0"/>
                        <a:buNone/>
                        <a:tabLst/>
                        <a:defRPr/>
                      </a:pPr>
                      <a:endParaRPr lang="en-US" baseline="0" dirty="0" smtClean="0">
                        <a:solidFill>
                          <a:schemeClr val="tx1"/>
                        </a:solidFill>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Some transit</a:t>
                      </a:r>
                      <a:r>
                        <a:rPr lang="en-US" sz="1800" kern="1200" baseline="0" dirty="0" smtClean="0">
                          <a:solidFill>
                            <a:schemeClr val="tx1"/>
                          </a:solidFill>
                          <a:effectLst/>
                        </a:rPr>
                        <a:t> customers will be impacted by reduced frequencies or longer walks to access transit</a:t>
                      </a:r>
                      <a:endParaRPr lang="en-US" sz="1800" kern="1200" dirty="0" smtClean="0">
                        <a:solidFill>
                          <a:schemeClr val="tx1"/>
                        </a:solidFill>
                        <a:effectLst/>
                      </a:endParaRPr>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5</a:t>
            </a:fld>
            <a:endParaRPr lang="en-US" dirty="0"/>
          </a:p>
        </p:txBody>
      </p:sp>
      <p:sp>
        <p:nvSpPr>
          <p:cNvPr id="6" name="TextBox 5"/>
          <p:cNvSpPr txBox="1"/>
          <p:nvPr/>
        </p:nvSpPr>
        <p:spPr>
          <a:xfrm>
            <a:off x="685800" y="1676400"/>
            <a:ext cx="7772400" cy="830997"/>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Adds </a:t>
            </a:r>
            <a:r>
              <a:rPr lang="en-US" b="1" dirty="0">
                <a:latin typeface="Arial" pitchFamily="-109" charset="0"/>
                <a:ea typeface="ＭＳ Ｐゴシック" pitchFamily="-109" charset="-128"/>
                <a:cs typeface="ＭＳ Ｐゴシック" pitchFamily="-109" charset="-128"/>
              </a:rPr>
              <a:t>service in some areas, </a:t>
            </a:r>
            <a:r>
              <a:rPr lang="en-US" b="1" dirty="0" smtClean="0">
                <a:latin typeface="Arial" pitchFamily="-109" charset="0"/>
                <a:ea typeface="ＭＳ Ｐゴシック" pitchFamily="-109" charset="-128"/>
                <a:cs typeface="ＭＳ Ｐゴシック" pitchFamily="-109" charset="-128"/>
              </a:rPr>
              <a:t>reduces </a:t>
            </a:r>
            <a:r>
              <a:rPr lang="en-US" b="1" dirty="0">
                <a:latin typeface="Arial" pitchFamily="-109" charset="0"/>
                <a:ea typeface="ＭＳ Ｐゴシック" pitchFamily="-109" charset="-128"/>
                <a:cs typeface="ＭＳ Ｐゴシック" pitchFamily="-109" charset="-128"/>
              </a:rPr>
              <a:t>service in some </a:t>
            </a:r>
            <a:r>
              <a:rPr lang="en-US" b="1" dirty="0" smtClean="0">
                <a:latin typeface="Arial" pitchFamily="-109" charset="0"/>
                <a:ea typeface="ＭＳ Ｐゴシック" pitchFamily="-109" charset="-128"/>
                <a:cs typeface="ＭＳ Ｐゴシック" pitchFamily="-109" charset="-128"/>
              </a:rPr>
              <a:t>areas </a:t>
            </a:r>
            <a:r>
              <a:rPr lang="en-US" b="1" dirty="0">
                <a:latin typeface="Arial" pitchFamily="-109" charset="0"/>
                <a:ea typeface="ＭＳ Ｐゴシック" pitchFamily="-109" charset="-128"/>
                <a:cs typeface="ＭＳ Ｐゴシック" pitchFamily="-109" charset="-128"/>
              </a:rPr>
              <a:t>and </a:t>
            </a:r>
            <a:r>
              <a:rPr lang="en-US" b="1" dirty="0" smtClean="0">
                <a:latin typeface="Arial" pitchFamily="-109" charset="0"/>
                <a:ea typeface="ＭＳ Ｐゴシック" pitchFamily="-109" charset="-128"/>
                <a:cs typeface="ＭＳ Ｐゴシック" pitchFamily="-109" charset="-128"/>
              </a:rPr>
              <a:t>changes </a:t>
            </a:r>
            <a:r>
              <a:rPr lang="en-US" b="1" dirty="0">
                <a:latin typeface="Arial" pitchFamily="-109" charset="0"/>
                <a:ea typeface="ＭＳ Ｐゴシック" pitchFamily="-109" charset="-128"/>
                <a:cs typeface="ＭＳ Ｐゴシック" pitchFamily="-109" charset="-128"/>
              </a:rPr>
              <a:t>specific service </a:t>
            </a:r>
            <a:r>
              <a:rPr lang="en-US" b="1" dirty="0" smtClean="0">
                <a:latin typeface="Arial" pitchFamily="-109" charset="0"/>
                <a:ea typeface="ＭＳ Ｐゴシック" pitchFamily="-109" charset="-128"/>
                <a:cs typeface="ＭＳ Ｐゴシック" pitchFamily="-109" charset="-128"/>
              </a:rPr>
              <a:t>routes</a:t>
            </a:r>
            <a:endParaRPr lang="en-US" b="1" dirty="0"/>
          </a:p>
        </p:txBody>
      </p:sp>
    </p:spTree>
    <p:extLst>
      <p:ext uri="{BB962C8B-B14F-4D97-AF65-F5344CB8AC3E}">
        <p14:creationId xmlns:p14="http://schemas.microsoft.com/office/powerpoint/2010/main" val="643887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4. On-street Car Sharing Spaces</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42985220"/>
              </p:ext>
            </p:extLst>
          </p:nvPr>
        </p:nvGraphicFramePr>
        <p:xfrm>
          <a:off x="685800" y="2895600"/>
          <a:ext cx="7772400" cy="163576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 car ownership, increased walking, bicycling and transit usage </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 congestion </a:t>
                      </a:r>
                      <a:endParaRPr lang="en-US" sz="1800" kern="1200" baseline="0" dirty="0" smtClean="0">
                        <a:effectLst/>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Decrease in general on-street parking availability in specific neighborhoods</a:t>
                      </a:r>
                      <a:endParaRPr lang="en-US" dirty="0"/>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6</a:t>
            </a:fld>
            <a:endParaRPr lang="en-US" dirty="0"/>
          </a:p>
        </p:txBody>
      </p:sp>
      <p:sp>
        <p:nvSpPr>
          <p:cNvPr id="6" name="TextBox 5"/>
          <p:cNvSpPr txBox="1"/>
          <p:nvPr/>
        </p:nvSpPr>
        <p:spPr>
          <a:xfrm>
            <a:off x="685800" y="1676400"/>
            <a:ext cx="7772400" cy="830997"/>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On-street parking spaces dedicated to car-sharing  programs</a:t>
            </a:r>
            <a:endParaRPr lang="en-US" b="1" dirty="0"/>
          </a:p>
        </p:txBody>
      </p:sp>
    </p:spTree>
    <p:extLst>
      <p:ext uri="{BB962C8B-B14F-4D97-AF65-F5344CB8AC3E}">
        <p14:creationId xmlns:p14="http://schemas.microsoft.com/office/powerpoint/2010/main" val="28924062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marL="457200" indent="-457200" algn="l"/>
            <a:r>
              <a:rPr lang="en-US" dirty="0" smtClean="0">
                <a:solidFill>
                  <a:schemeClr val="tx1"/>
                </a:solidFill>
              </a:rPr>
              <a:t>5. Expand Where &amp; When Parking is Managed</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66050480"/>
              </p:ext>
            </p:extLst>
          </p:nvPr>
        </p:nvGraphicFramePr>
        <p:xfrm>
          <a:off x="685800" y="3352800"/>
          <a:ext cx="7772400" cy="296164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Supports </a:t>
                      </a:r>
                      <a:r>
                        <a:rPr lang="en-US" sz="1800" kern="1200" dirty="0" smtClean="0">
                          <a:effectLst/>
                        </a:rPr>
                        <a:t>the city’s overall goals for land use and quality of </a:t>
                      </a:r>
                      <a:r>
                        <a:rPr lang="en-US" sz="1800" kern="1200" dirty="0" smtClean="0">
                          <a:effectLst/>
                        </a:rPr>
                        <a:t>life</a:t>
                      </a:r>
                      <a:endParaRPr lang="en-US" sz="1800" kern="1200" dirty="0" smtClean="0">
                        <a:effectLst/>
                      </a:endParaRP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 time to locate </a:t>
                      </a:r>
                      <a:r>
                        <a:rPr lang="en-US" sz="1800" kern="1200" dirty="0" smtClean="0">
                          <a:effectLst/>
                        </a:rPr>
                        <a:t>parking</a:t>
                      </a:r>
                      <a:endParaRPr lang="en-US" sz="1800" kern="1200" dirty="0" smtClean="0">
                        <a:effectLst/>
                      </a:endParaRP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 congestion for </a:t>
                      </a:r>
                      <a:r>
                        <a:rPr lang="en-US" sz="1800" kern="1200" dirty="0" smtClean="0">
                          <a:effectLst/>
                        </a:rPr>
                        <a:t>Muni</a:t>
                      </a:r>
                      <a:endParaRPr lang="en-US" sz="1800" kern="1200" dirty="0" smtClean="0">
                        <a:effectLst/>
                      </a:endParaRP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 potential for auto-pedestrian</a:t>
                      </a:r>
                      <a:r>
                        <a:rPr lang="en-US" sz="1800" kern="1200" baseline="0" dirty="0" smtClean="0">
                          <a:effectLst/>
                        </a:rPr>
                        <a:t> &amp; auto-bicyclist</a:t>
                      </a:r>
                      <a:r>
                        <a:rPr lang="en-US" sz="1800" kern="1200" dirty="0" smtClean="0">
                          <a:effectLst/>
                        </a:rPr>
                        <a:t> </a:t>
                      </a:r>
                      <a:r>
                        <a:rPr lang="en-US" sz="1800" kern="1200" dirty="0" smtClean="0">
                          <a:effectLst/>
                        </a:rPr>
                        <a:t>collisions</a:t>
                      </a:r>
                      <a:endParaRPr lang="en-US" sz="1800" kern="1200" baseline="0" dirty="0" smtClean="0">
                        <a:effectLst/>
                      </a:endParaRP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Encourages economic vitality</a:t>
                      </a:r>
                      <a:endParaRPr lang="en-US" baseline="0" dirty="0" smtClean="0"/>
                    </a:p>
                  </a:txBody>
                  <a:tcPr/>
                </a:tc>
                <a:tc>
                  <a:txBody>
                    <a:bodyPr/>
                    <a:lstStyle/>
                    <a:p>
                      <a:pPr marL="285750" marR="0" indent="-285750" algn="l" defTabSz="914400" rtl="0" eaLnBrk="0" fontAlgn="base" latinLnBrk="0" hangingPunct="0">
                        <a:lnSpc>
                          <a:spcPct val="100000"/>
                        </a:lnSpc>
                        <a:spcBef>
                          <a:spcPct val="30000"/>
                        </a:spcBef>
                        <a:spcAft>
                          <a:spcPts val="600"/>
                        </a:spcAft>
                        <a:buClrTx/>
                        <a:buSzTx/>
                        <a:buFont typeface="Arial" pitchFamily="34" charset="0"/>
                        <a:buChar char="•"/>
                        <a:tabLst/>
                        <a:defRPr/>
                      </a:pPr>
                      <a:r>
                        <a:rPr lang="en-US" sz="1800" kern="1200" baseline="0" dirty="0" smtClean="0">
                          <a:solidFill>
                            <a:schemeClr val="tx1"/>
                          </a:solidFill>
                          <a:effectLst/>
                          <a:latin typeface="Arial" pitchFamily="-109" charset="0"/>
                          <a:ea typeface="ＭＳ Ｐゴシック" pitchFamily="-109" charset="-128"/>
                          <a:cs typeface="ＭＳ Ｐゴシック" pitchFamily="-109" charset="-128"/>
                        </a:rPr>
                        <a:t>Increased parking costs in certain neighborhoods and/or at certain times of day</a:t>
                      </a:r>
                    </a:p>
                    <a:p>
                      <a:pPr marL="285750" marR="0" indent="-285750" algn="l" defTabSz="914400" rtl="0" eaLnBrk="0" fontAlgn="base" latinLnBrk="0" hangingPunct="0">
                        <a:lnSpc>
                          <a:spcPct val="100000"/>
                        </a:lnSpc>
                        <a:spcBef>
                          <a:spcPct val="30000"/>
                        </a:spcBef>
                        <a:spcAft>
                          <a:spcPts val="600"/>
                        </a:spcAft>
                        <a:buClrTx/>
                        <a:buSzTx/>
                        <a:buFont typeface="Arial" pitchFamily="34" charset="0"/>
                        <a:buChar char="•"/>
                        <a:tabLst/>
                        <a:defRPr/>
                      </a:pPr>
                      <a:r>
                        <a:rPr lang="en-US" sz="1800" kern="1200" baseline="0" dirty="0" smtClean="0">
                          <a:solidFill>
                            <a:schemeClr val="tx1"/>
                          </a:solidFill>
                          <a:effectLst/>
                          <a:latin typeface="Arial" pitchFamily="-109" charset="0"/>
                          <a:ea typeface="ＭＳ Ｐゴシック" pitchFamily="-109" charset="-128"/>
                          <a:cs typeface="ＭＳ Ｐゴシック" pitchFamily="-109" charset="-128"/>
                        </a:rPr>
                        <a:t>Increased parking </a:t>
                      </a:r>
                      <a:r>
                        <a:rPr lang="en-US" sz="1800" kern="1200" baseline="0" dirty="0" smtClean="0">
                          <a:solidFill>
                            <a:schemeClr val="tx1"/>
                          </a:solidFill>
                          <a:effectLst/>
                          <a:latin typeface="Arial" pitchFamily="-109" charset="0"/>
                          <a:ea typeface="ＭＳ Ｐゴシック" pitchFamily="-109" charset="-128"/>
                          <a:cs typeface="ＭＳ Ｐゴシック" pitchFamily="-109" charset="-128"/>
                        </a:rPr>
                        <a:t>availability</a:t>
                      </a:r>
                    </a:p>
                    <a:p>
                      <a:pPr marL="285750" marR="0" indent="-285750" algn="l" defTabSz="914400" rtl="0" eaLnBrk="0" fontAlgn="base" latinLnBrk="0" hangingPunct="0">
                        <a:lnSpc>
                          <a:spcPct val="100000"/>
                        </a:lnSpc>
                        <a:spcBef>
                          <a:spcPct val="30000"/>
                        </a:spcBef>
                        <a:spcAft>
                          <a:spcPts val="600"/>
                        </a:spcAft>
                        <a:buClrTx/>
                        <a:buSzTx/>
                        <a:buFont typeface="Arial" pitchFamily="34" charset="0"/>
                        <a:buChar char="•"/>
                        <a:tabLst/>
                        <a:defRPr/>
                      </a:pPr>
                      <a:r>
                        <a:rPr lang="en-US" sz="1800" kern="1200" baseline="0" dirty="0" smtClean="0">
                          <a:solidFill>
                            <a:schemeClr val="tx1"/>
                          </a:solidFill>
                          <a:effectLst/>
                          <a:latin typeface="Arial" pitchFamily="-109" charset="0"/>
                          <a:ea typeface="ＭＳ Ｐゴシック" pitchFamily="-109" charset="-128"/>
                          <a:cs typeface="ＭＳ Ｐゴシック" pitchFamily="-109" charset="-128"/>
                        </a:rPr>
                        <a:t>Decreased ability to store vehicles for long periods</a:t>
                      </a:r>
                      <a:endParaRPr lang="en-US" sz="1800" kern="1200" dirty="0" smtClean="0">
                        <a:solidFill>
                          <a:schemeClr val="tx1"/>
                        </a:solidFill>
                        <a:effectLst/>
                        <a:latin typeface="Arial" pitchFamily="-109" charset="0"/>
                        <a:ea typeface="ＭＳ Ｐゴシック" pitchFamily="-109" charset="-128"/>
                        <a:cs typeface="ＭＳ Ｐゴシック" pitchFamily="-109" charset="-128"/>
                      </a:endParaRPr>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7</a:t>
            </a:fld>
            <a:endParaRPr lang="en-US" dirty="0"/>
          </a:p>
        </p:txBody>
      </p:sp>
      <p:sp>
        <p:nvSpPr>
          <p:cNvPr id="6" name="TextBox 5"/>
          <p:cNvSpPr txBox="1"/>
          <p:nvPr/>
        </p:nvSpPr>
        <p:spPr>
          <a:xfrm>
            <a:off x="685800" y="1676400"/>
            <a:ext cx="7772400" cy="1569660"/>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Expand SFMTA parking </a:t>
            </a:r>
            <a:r>
              <a:rPr lang="en-US" b="1" dirty="0">
                <a:latin typeface="Arial" pitchFamily="-109" charset="0"/>
                <a:ea typeface="ＭＳ Ｐゴシック" pitchFamily="-109" charset="-128"/>
                <a:cs typeface="ＭＳ Ｐゴシック" pitchFamily="-109" charset="-128"/>
              </a:rPr>
              <a:t>management to commercial and mixed use </a:t>
            </a:r>
            <a:r>
              <a:rPr lang="en-US" b="1" dirty="0" smtClean="0">
                <a:latin typeface="Arial" pitchFamily="-109" charset="0"/>
                <a:ea typeface="ＭＳ Ｐゴシック" pitchFamily="-109" charset="-128"/>
                <a:cs typeface="ＭＳ Ｐゴシック" pitchFamily="-109" charset="-128"/>
              </a:rPr>
              <a:t>areas </a:t>
            </a:r>
            <a:endParaRPr lang="en-US" b="1" dirty="0" smtClean="0">
              <a:latin typeface="Arial" pitchFamily="-109" charset="0"/>
              <a:ea typeface="ＭＳ Ｐゴシック" pitchFamily="-109" charset="-128"/>
              <a:cs typeface="ＭＳ Ｐゴシック" pitchFamily="-109" charset="-128"/>
            </a:endParaRPr>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Extend </a:t>
            </a:r>
            <a:r>
              <a:rPr lang="en-US" b="1" dirty="0">
                <a:latin typeface="Arial" pitchFamily="-109" charset="0"/>
                <a:ea typeface="ＭＳ Ｐゴシック" pitchFamily="-109" charset="-128"/>
                <a:cs typeface="ＭＳ Ｐゴシック" pitchFamily="-109" charset="-128"/>
              </a:rPr>
              <a:t>meter hours into the evening in areas where parking demand is </a:t>
            </a:r>
            <a:r>
              <a:rPr lang="en-US" b="1" dirty="0" smtClean="0">
                <a:latin typeface="Arial" pitchFamily="-109" charset="0"/>
                <a:ea typeface="ＭＳ Ｐゴシック" pitchFamily="-109" charset="-128"/>
                <a:cs typeface="ＭＳ Ｐゴシック" pitchFamily="-109" charset="-128"/>
              </a:rPr>
              <a:t>high</a:t>
            </a:r>
            <a:endParaRPr lang="en-US" b="1" dirty="0"/>
          </a:p>
        </p:txBody>
      </p:sp>
    </p:spTree>
    <p:extLst>
      <p:ext uri="{BB962C8B-B14F-4D97-AF65-F5344CB8AC3E}">
        <p14:creationId xmlns:p14="http://schemas.microsoft.com/office/powerpoint/2010/main" val="2078332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6. Accessible Parking Policy</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14231646"/>
              </p:ext>
            </p:extLst>
          </p:nvPr>
        </p:nvGraphicFramePr>
        <p:xfrm>
          <a:off x="685800" y="3581400"/>
          <a:ext cx="7772400" cy="280924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Dramatically improves</a:t>
                      </a:r>
                      <a:r>
                        <a:rPr lang="en-US" sz="1800" kern="1200" baseline="0" dirty="0" smtClean="0">
                          <a:effectLst/>
                        </a:rPr>
                        <a:t> </a:t>
                      </a:r>
                      <a:r>
                        <a:rPr lang="en-US" sz="1800" kern="1200" dirty="0" smtClean="0">
                          <a:effectLst/>
                        </a:rPr>
                        <a:t>access for those with disabilities by making it possible to find a parking space close to their destination </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More access to key destinations by people with disabilities</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Reduced</a:t>
                      </a:r>
                      <a:r>
                        <a:rPr lang="en-US" sz="1800" kern="1200" baseline="0" dirty="0" smtClean="0">
                          <a:effectLst/>
                        </a:rPr>
                        <a:t> circling time and pollution</a:t>
                      </a:r>
                      <a:endParaRPr lang="en-US" sz="1800" kern="1200" dirty="0" smtClean="0">
                        <a:effectLst/>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Disabled placard holders required to pay for meters</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Improved</a:t>
                      </a:r>
                      <a:r>
                        <a:rPr lang="en-US" sz="1800" kern="1200" baseline="0" dirty="0" smtClean="0">
                          <a:effectLst/>
                        </a:rPr>
                        <a:t> </a:t>
                      </a:r>
                      <a:r>
                        <a:rPr lang="en-US" sz="1800" kern="1200" baseline="0" dirty="0" smtClean="0">
                          <a:effectLst/>
                        </a:rPr>
                        <a:t>access to parking</a:t>
                      </a:r>
                      <a:endParaRPr lang="en-US" dirty="0" smtClean="0"/>
                    </a:p>
                    <a:p>
                      <a:pPr marL="285750" indent="-285750">
                        <a:spcAft>
                          <a:spcPts val="600"/>
                        </a:spcAft>
                        <a:buFont typeface="Arial" pitchFamily="34" charset="0"/>
                        <a:buChar char="•"/>
                      </a:pPr>
                      <a:endParaRPr lang="en-US" dirty="0"/>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8</a:t>
            </a:fld>
            <a:endParaRPr lang="en-US" dirty="0"/>
          </a:p>
        </p:txBody>
      </p:sp>
      <p:sp>
        <p:nvSpPr>
          <p:cNvPr id="6" name="TextBox 5"/>
          <p:cNvSpPr txBox="1"/>
          <p:nvPr/>
        </p:nvSpPr>
        <p:spPr>
          <a:xfrm>
            <a:off x="685800" y="1524000"/>
            <a:ext cx="7772400" cy="1938992"/>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Forward </a:t>
            </a:r>
            <a:r>
              <a:rPr lang="en-US" b="1" dirty="0">
                <a:latin typeface="Arial" pitchFamily="-109" charset="0"/>
                <a:ea typeface="ＭＳ Ｐゴシック" pitchFamily="-109" charset="-128"/>
                <a:cs typeface="ＭＳ Ｐゴシック" pitchFamily="-109" charset="-128"/>
              </a:rPr>
              <a:t>a bill </a:t>
            </a:r>
            <a:r>
              <a:rPr lang="en-US" b="1" dirty="0" smtClean="0">
                <a:latin typeface="Arial" pitchFamily="-109" charset="0"/>
                <a:ea typeface="ＭＳ Ｐゴシック" pitchFamily="-109" charset="-128"/>
                <a:cs typeface="ＭＳ Ｐゴシック" pitchFamily="-109" charset="-128"/>
              </a:rPr>
              <a:t>to give </a:t>
            </a:r>
            <a:r>
              <a:rPr lang="en-US" b="1" dirty="0">
                <a:latin typeface="Arial" pitchFamily="-109" charset="0"/>
                <a:ea typeface="ＭＳ Ｐゴシック" pitchFamily="-109" charset="-128"/>
                <a:cs typeface="ＭＳ Ｐゴシック" pitchFamily="-109" charset="-128"/>
              </a:rPr>
              <a:t>cities more flexibility in how they manage </a:t>
            </a:r>
            <a:r>
              <a:rPr lang="en-US" b="1" dirty="0" smtClean="0">
                <a:latin typeface="Arial" pitchFamily="-109" charset="0"/>
                <a:ea typeface="ＭＳ Ｐゴシック" pitchFamily="-109" charset="-128"/>
                <a:cs typeface="ＭＳ Ｐゴシック" pitchFamily="-109" charset="-128"/>
              </a:rPr>
              <a:t>accessible (disabled placard) </a:t>
            </a:r>
            <a:r>
              <a:rPr lang="en-US" b="1" dirty="0" smtClean="0">
                <a:latin typeface="Arial" pitchFamily="-109" charset="0"/>
                <a:ea typeface="ＭＳ Ｐゴシック" pitchFamily="-109" charset="-128"/>
                <a:cs typeface="ＭＳ Ｐゴシック" pitchFamily="-109" charset="-128"/>
              </a:rPr>
              <a:t>parking</a:t>
            </a:r>
            <a:endParaRPr lang="en-US" b="1" dirty="0" smtClean="0">
              <a:latin typeface="Arial" pitchFamily="-109" charset="0"/>
              <a:ea typeface="ＭＳ Ｐゴシック" pitchFamily="-109" charset="-128"/>
              <a:cs typeface="ＭＳ Ｐゴシック" pitchFamily="-109" charset="-128"/>
            </a:endParaRPr>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Use </a:t>
            </a:r>
            <a:r>
              <a:rPr lang="en-US" b="1" dirty="0">
                <a:latin typeface="Arial" pitchFamily="-109" charset="0"/>
                <a:ea typeface="ＭＳ Ｐゴシック" pitchFamily="-109" charset="-128"/>
                <a:cs typeface="ＭＳ Ｐゴシック" pitchFamily="-109" charset="-128"/>
              </a:rPr>
              <a:t>meters to manage demand for a finite supply of on-street spaces, requiring payment by </a:t>
            </a:r>
            <a:r>
              <a:rPr lang="en-US" b="1" dirty="0" smtClean="0">
                <a:latin typeface="Arial" pitchFamily="-109" charset="0"/>
                <a:ea typeface="ＭＳ Ｐゴシック" pitchFamily="-109" charset="-128"/>
                <a:cs typeface="ＭＳ Ｐゴシック" pitchFamily="-109" charset="-128"/>
              </a:rPr>
              <a:t>all</a:t>
            </a:r>
            <a:endParaRPr lang="en-US" b="1" dirty="0"/>
          </a:p>
        </p:txBody>
      </p:sp>
    </p:spTree>
    <p:extLst>
      <p:ext uri="{BB962C8B-B14F-4D97-AF65-F5344CB8AC3E}">
        <p14:creationId xmlns:p14="http://schemas.microsoft.com/office/powerpoint/2010/main" val="171256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7. Dedicated &amp; Protected Bicycle Lanes</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89099896"/>
              </p:ext>
            </p:extLst>
          </p:nvPr>
        </p:nvGraphicFramePr>
        <p:xfrm>
          <a:off x="720524" y="3810000"/>
          <a:ext cx="7772400" cy="233680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Dramatically increase bicycle usage </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Increased public health and fitness</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Increased economic activity</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Increased transport </a:t>
                      </a:r>
                      <a:r>
                        <a:rPr lang="en-US" sz="1800" kern="1200" dirty="0" smtClean="0">
                          <a:effectLst/>
                        </a:rPr>
                        <a:t>affordability</a:t>
                      </a:r>
                      <a:endParaRPr lang="en-US" sz="1800" kern="1200" dirty="0" smtClean="0">
                        <a:effectLst/>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Reduced </a:t>
                      </a:r>
                      <a:r>
                        <a:rPr lang="en-US" sz="1800" kern="1200" baseline="0" dirty="0" smtClean="0">
                          <a:effectLst/>
                        </a:rPr>
                        <a:t>on-street parking </a:t>
                      </a:r>
                      <a:r>
                        <a:rPr lang="en-US" sz="1800" kern="1200" baseline="0" dirty="0" smtClean="0">
                          <a:effectLst/>
                        </a:rPr>
                        <a:t>availability</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Constrained automobile </a:t>
                      </a:r>
                      <a:r>
                        <a:rPr lang="en-US" sz="1800" kern="1200" baseline="0" dirty="0" smtClean="0">
                          <a:effectLst/>
                        </a:rPr>
                        <a:t>traffic</a:t>
                      </a:r>
                      <a:endParaRPr lang="en-US" dirty="0"/>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9</a:t>
            </a:fld>
            <a:endParaRPr lang="en-US" dirty="0"/>
          </a:p>
        </p:txBody>
      </p:sp>
      <p:sp>
        <p:nvSpPr>
          <p:cNvPr id="6" name="TextBox 5"/>
          <p:cNvSpPr txBox="1"/>
          <p:nvPr/>
        </p:nvSpPr>
        <p:spPr>
          <a:xfrm>
            <a:off x="685800" y="1676400"/>
            <a:ext cx="7772400" cy="1938992"/>
          </a:xfrm>
          <a:prstGeom prst="rect">
            <a:avLst/>
          </a:prstGeom>
          <a:noFill/>
        </p:spPr>
        <p:txBody>
          <a:bodyPr wrap="square" rtlCol="0">
            <a:spAutoFit/>
          </a:bodyPr>
          <a:lstStyle/>
          <a:p>
            <a:pPr marL="342900" indent="-342900">
              <a:buFont typeface="Arial" pitchFamily="34" charset="0"/>
              <a:buChar char="•"/>
            </a:pPr>
            <a:r>
              <a:rPr lang="en-US" b="1" dirty="0">
                <a:latin typeface="Arial" pitchFamily="-109" charset="0"/>
                <a:ea typeface="ＭＳ Ｐゴシック" pitchFamily="-109" charset="-128"/>
                <a:cs typeface="ＭＳ Ｐゴシック" pitchFamily="-109" charset="-128"/>
              </a:rPr>
              <a:t>A continuous network is the key attractor to people using </a:t>
            </a:r>
            <a:r>
              <a:rPr lang="en-US" b="1" dirty="0" smtClean="0">
                <a:latin typeface="Arial" pitchFamily="-109" charset="0"/>
                <a:ea typeface="ＭＳ Ｐゴシック" pitchFamily="-109" charset="-128"/>
                <a:cs typeface="ＭＳ Ｐゴシック" pitchFamily="-109" charset="-128"/>
              </a:rPr>
              <a:t>bicycles </a:t>
            </a:r>
            <a:endParaRPr lang="en-US" b="1" dirty="0" smtClean="0">
              <a:latin typeface="Arial" pitchFamily="-109" charset="0"/>
              <a:ea typeface="ＭＳ Ｐゴシック" pitchFamily="-109" charset="-128"/>
              <a:cs typeface="ＭＳ Ｐゴシック" pitchFamily="-109" charset="-128"/>
            </a:endParaRPr>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Dedicated </a:t>
            </a:r>
            <a:r>
              <a:rPr lang="en-US" b="1" dirty="0">
                <a:latin typeface="Arial" pitchFamily="-109" charset="0"/>
                <a:ea typeface="ＭＳ Ｐゴシック" pitchFamily="-109" charset="-128"/>
                <a:cs typeface="ＭＳ Ｐゴシック" pitchFamily="-109" charset="-128"/>
              </a:rPr>
              <a:t>lanes require space either converted from travel lanes or on-street parking or narrowing </a:t>
            </a:r>
            <a:r>
              <a:rPr lang="en-US" b="1" dirty="0" smtClean="0">
                <a:latin typeface="Arial" pitchFamily="-109" charset="0"/>
                <a:ea typeface="ＭＳ Ｐゴシック" pitchFamily="-109" charset="-128"/>
                <a:cs typeface="ＭＳ Ｐゴシック" pitchFamily="-109" charset="-128"/>
              </a:rPr>
              <a:t>lanes</a:t>
            </a:r>
            <a:endParaRPr lang="en-US" dirty="0"/>
          </a:p>
        </p:txBody>
      </p:sp>
    </p:spTree>
    <p:extLst>
      <p:ext uri="{BB962C8B-B14F-4D97-AF65-F5344CB8AC3E}">
        <p14:creationId xmlns:p14="http://schemas.microsoft.com/office/powerpoint/2010/main" val="1704391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305800" cy="1143000"/>
          </a:xfrm>
        </p:spPr>
        <p:txBody>
          <a:bodyPr/>
          <a:lstStyle/>
          <a:p>
            <a:pPr algn="l"/>
            <a:r>
              <a:rPr lang="en-US" dirty="0" smtClean="0">
                <a:solidFill>
                  <a:schemeClr val="tx1"/>
                </a:solidFill>
              </a:rPr>
              <a:t>8. Implement Bicycle Sharing</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57778843"/>
              </p:ext>
            </p:extLst>
          </p:nvPr>
        </p:nvGraphicFramePr>
        <p:xfrm>
          <a:off x="685800" y="3733800"/>
          <a:ext cx="7772400" cy="226060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A highly effective way to grow bicycle usage quickly</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Helps shift some short transit trips and brings customers to and from transit</a:t>
                      </a:r>
                      <a:endParaRPr lang="en-US" sz="1800" kern="1200" dirty="0" smtClean="0">
                        <a:effectLst/>
                      </a:endParaRPr>
                    </a:p>
                    <a:p>
                      <a:pPr marL="285750" indent="-285750">
                        <a:spcAft>
                          <a:spcPts val="600"/>
                        </a:spcAft>
                        <a:buFont typeface="Arial" pitchFamily="34" charset="0"/>
                        <a:buChar char="•"/>
                      </a:pPr>
                      <a:endParaRPr lang="en-US" baseline="0" dirty="0" smtClean="0"/>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Reduced parking availability OR</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baseline="0" dirty="0" smtClean="0">
                          <a:effectLst/>
                        </a:rPr>
                        <a:t>Use of public space for bike sharing pods</a:t>
                      </a:r>
                      <a:endParaRPr lang="en-US" dirty="0"/>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10</a:t>
            </a:fld>
            <a:endParaRPr lang="en-US" dirty="0"/>
          </a:p>
        </p:txBody>
      </p:sp>
      <p:sp>
        <p:nvSpPr>
          <p:cNvPr id="6" name="TextBox 5"/>
          <p:cNvSpPr txBox="1"/>
          <p:nvPr/>
        </p:nvSpPr>
        <p:spPr>
          <a:xfrm>
            <a:off x="609600" y="1676400"/>
            <a:ext cx="7772400" cy="1938992"/>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A short-period for-hire </a:t>
            </a:r>
            <a:r>
              <a:rPr lang="en-US" b="1" dirty="0">
                <a:latin typeface="Arial" pitchFamily="-109" charset="0"/>
                <a:ea typeface="ＭＳ Ｐゴシック" pitchFamily="-109" charset="-128"/>
                <a:cs typeface="ＭＳ Ｐゴシック" pitchFamily="-109" charset="-128"/>
              </a:rPr>
              <a:t>bicycle program that allows people to ride bicycles from one point to </a:t>
            </a:r>
            <a:r>
              <a:rPr lang="en-US" b="1" dirty="0" smtClean="0">
                <a:latin typeface="Arial" pitchFamily="-109" charset="0"/>
                <a:ea typeface="ＭＳ Ｐゴシック" pitchFamily="-109" charset="-128"/>
                <a:cs typeface="ＭＳ Ｐゴシック" pitchFamily="-109" charset="-128"/>
              </a:rPr>
              <a:t>another </a:t>
            </a:r>
            <a:endParaRPr lang="en-US" b="1" dirty="0" smtClean="0">
              <a:latin typeface="Arial" pitchFamily="-109" charset="0"/>
              <a:ea typeface="ＭＳ Ｐゴシック" pitchFamily="-109" charset="-128"/>
              <a:cs typeface="ＭＳ Ｐゴシック" pitchFamily="-109" charset="-128"/>
            </a:endParaRPr>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Bicycles </a:t>
            </a:r>
            <a:r>
              <a:rPr lang="en-US" b="1" dirty="0">
                <a:latin typeface="Arial" pitchFamily="-109" charset="0"/>
                <a:ea typeface="ＭＳ Ｐゴシック" pitchFamily="-109" charset="-128"/>
                <a:cs typeface="ＭＳ Ｐゴシック" pitchFamily="-109" charset="-128"/>
              </a:rPr>
              <a:t>are in a pod either in parking structures or in the street right of </a:t>
            </a:r>
            <a:r>
              <a:rPr lang="en-US" b="1" dirty="0" smtClean="0">
                <a:latin typeface="Arial" pitchFamily="-109" charset="0"/>
                <a:ea typeface="ＭＳ Ｐゴシック" pitchFamily="-109" charset="-128"/>
                <a:cs typeface="ＭＳ Ｐゴシック" pitchFamily="-109" charset="-128"/>
              </a:rPr>
              <a:t>way</a:t>
            </a:r>
            <a:endParaRPr lang="en-US" b="1" dirty="0"/>
          </a:p>
        </p:txBody>
      </p:sp>
    </p:spTree>
    <p:extLst>
      <p:ext uri="{BB962C8B-B14F-4D97-AF65-F5344CB8AC3E}">
        <p14:creationId xmlns:p14="http://schemas.microsoft.com/office/powerpoint/2010/main" val="40979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991600" cy="1143000"/>
          </a:xfrm>
        </p:spPr>
        <p:txBody>
          <a:bodyPr/>
          <a:lstStyle/>
          <a:p>
            <a:pPr algn="l"/>
            <a:r>
              <a:rPr lang="en-US" dirty="0" smtClean="0">
                <a:solidFill>
                  <a:schemeClr val="tx1"/>
                </a:solidFill>
              </a:rPr>
              <a:t>9. Establish 20 MPH </a:t>
            </a:r>
            <a:r>
              <a:rPr lang="en-US" dirty="0">
                <a:solidFill>
                  <a:schemeClr val="tx1"/>
                </a:solidFill>
              </a:rPr>
              <a:t>Zones in </a:t>
            </a:r>
            <a:r>
              <a:rPr lang="en-US" dirty="0" smtClean="0">
                <a:solidFill>
                  <a:schemeClr val="tx1"/>
                </a:solidFill>
              </a:rPr>
              <a:t>Neighborhoods</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03847598"/>
              </p:ext>
            </p:extLst>
          </p:nvPr>
        </p:nvGraphicFramePr>
        <p:xfrm>
          <a:off x="685800" y="3352800"/>
          <a:ext cx="7772400" cy="245872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effectLst/>
                        </a:rPr>
                        <a:t>20 mph is the universal speed standard where more than 90% of the population would survive a traffic collision</a:t>
                      </a:r>
                      <a:endParaRPr lang="en-US" baseline="0" dirty="0" smtClean="0"/>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dirty="0" smtClean="0">
                          <a:latin typeface="Arial" pitchFamily="-109" charset="0"/>
                          <a:ea typeface="ＭＳ Ｐゴシック" pitchFamily="-109" charset="-128"/>
                          <a:cs typeface="ＭＳ Ｐゴシック" pitchFamily="-109" charset="-128"/>
                        </a:rPr>
                        <a:t>Reducing traffic speeds is the most effective way to reduce serious and fatal collisions</a:t>
                      </a:r>
                    </a:p>
                  </a:txBody>
                  <a:tcPr/>
                </a:tc>
                <a:tc>
                  <a:txBody>
                    <a:bodyPr/>
                    <a:lstStyle/>
                    <a:p>
                      <a:pPr marL="285750" indent="-285750">
                        <a:spcAft>
                          <a:spcPts val="600"/>
                        </a:spcAft>
                        <a:buFont typeface="Arial" pitchFamily="34" charset="0"/>
                        <a:buChar char="•"/>
                      </a:pPr>
                      <a:r>
                        <a:rPr lang="en-US" sz="1800" kern="1200" dirty="0" smtClean="0">
                          <a:effectLst/>
                        </a:rPr>
                        <a:t>Slower automobile</a:t>
                      </a:r>
                      <a:r>
                        <a:rPr lang="en-US" sz="1800" kern="1200" baseline="0" dirty="0" smtClean="0">
                          <a:effectLst/>
                        </a:rPr>
                        <a:t> traffic</a:t>
                      </a:r>
                      <a:endParaRPr lang="en-US" baseline="0" dirty="0" smtClean="0"/>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11</a:t>
            </a:fld>
            <a:endParaRPr lang="en-US" dirty="0"/>
          </a:p>
        </p:txBody>
      </p:sp>
      <p:sp>
        <p:nvSpPr>
          <p:cNvPr id="6" name="TextBox 5"/>
          <p:cNvSpPr txBox="1"/>
          <p:nvPr/>
        </p:nvSpPr>
        <p:spPr>
          <a:xfrm>
            <a:off x="685800" y="1676400"/>
            <a:ext cx="7772400" cy="1569660"/>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20 MPH zones improve </a:t>
            </a:r>
            <a:r>
              <a:rPr lang="en-US" b="1" dirty="0">
                <a:latin typeface="Arial" pitchFamily="-109" charset="0"/>
                <a:ea typeface="ＭＳ Ｐゴシック" pitchFamily="-109" charset="-128"/>
                <a:cs typeface="ＭＳ Ｐゴシック" pitchFamily="-109" charset="-128"/>
              </a:rPr>
              <a:t>neighborhood perception of traffic </a:t>
            </a:r>
            <a:r>
              <a:rPr lang="en-US" b="1" dirty="0" smtClean="0">
                <a:latin typeface="Arial" pitchFamily="-109" charset="0"/>
                <a:ea typeface="ＭＳ Ｐゴシック" pitchFamily="-109" charset="-128"/>
                <a:cs typeface="ＭＳ Ｐゴシック" pitchFamily="-109" charset="-128"/>
              </a:rPr>
              <a:t>safety</a:t>
            </a:r>
            <a:endParaRPr lang="en-US" b="1" dirty="0"/>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Current </a:t>
            </a:r>
            <a:r>
              <a:rPr lang="en-US" b="1" dirty="0" smtClean="0">
                <a:latin typeface="Arial" pitchFamily="-109" charset="0"/>
                <a:ea typeface="ＭＳ Ｐゴシック" pitchFamily="-109" charset="-128"/>
                <a:cs typeface="ＭＳ Ｐゴシック" pitchFamily="-109" charset="-128"/>
              </a:rPr>
              <a:t>State practice </a:t>
            </a:r>
            <a:r>
              <a:rPr lang="en-US" b="1" dirty="0" smtClean="0">
                <a:latin typeface="Arial" pitchFamily="-109" charset="0"/>
                <a:ea typeface="ＭＳ Ｐゴシック" pitchFamily="-109" charset="-128"/>
                <a:cs typeface="ＭＳ Ｐゴシック" pitchFamily="-109" charset="-128"/>
              </a:rPr>
              <a:t>specifies 25 mph speed limits </a:t>
            </a:r>
          </a:p>
        </p:txBody>
      </p:sp>
    </p:spTree>
    <p:extLst>
      <p:ext uri="{BB962C8B-B14F-4D97-AF65-F5344CB8AC3E}">
        <p14:creationId xmlns:p14="http://schemas.microsoft.com/office/powerpoint/2010/main" val="179927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94080"/>
            <a:ext cx="8305800" cy="1143000"/>
          </a:xfrm>
        </p:spPr>
        <p:txBody>
          <a:bodyPr/>
          <a:lstStyle/>
          <a:p>
            <a:pPr marL="693738" indent="-693738" algn="l"/>
            <a:r>
              <a:rPr lang="en-US" dirty="0" smtClean="0">
                <a:solidFill>
                  <a:schemeClr val="tx1"/>
                </a:solidFill>
              </a:rPr>
              <a:t>10. California Environmental Quality Act (CEQA) Reform</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5504169"/>
              </p:ext>
            </p:extLst>
          </p:nvPr>
        </p:nvGraphicFramePr>
        <p:xfrm>
          <a:off x="762000" y="4343400"/>
          <a:ext cx="7772400" cy="2184400"/>
        </p:xfrm>
        <a:graphic>
          <a:graphicData uri="http://schemas.openxmlformats.org/drawingml/2006/table">
            <a:tbl>
              <a:tblPr firstRow="1" bandRow="1">
                <a:tableStyleId>{21E4AEA4-8DFA-4A89-87EB-49C32662AFE0}</a:tableStyleId>
              </a:tblPr>
              <a:tblGrid>
                <a:gridCol w="3886200"/>
                <a:gridCol w="3886200"/>
              </a:tblGrid>
              <a:tr h="370840">
                <a:tc>
                  <a:txBody>
                    <a:bodyPr/>
                    <a:lstStyle/>
                    <a:p>
                      <a:pPr algn="ctr"/>
                      <a:r>
                        <a:rPr lang="en-US" dirty="0" smtClean="0"/>
                        <a:t>Collective Benefit</a:t>
                      </a:r>
                      <a:endParaRPr lang="en-US" dirty="0"/>
                    </a:p>
                  </a:txBody>
                  <a:tcPr/>
                </a:tc>
                <a:tc>
                  <a:txBody>
                    <a:bodyPr/>
                    <a:lstStyle/>
                    <a:p>
                      <a:pPr algn="ctr"/>
                      <a:r>
                        <a:rPr lang="en-US" dirty="0" smtClean="0"/>
                        <a:t>Individual</a:t>
                      </a:r>
                      <a:r>
                        <a:rPr lang="en-US" baseline="0" dirty="0" smtClean="0"/>
                        <a:t> Impact</a:t>
                      </a:r>
                      <a:endParaRPr lang="en-US" dirty="0"/>
                    </a:p>
                  </a:txBody>
                  <a:tcPr/>
                </a:tc>
              </a:tr>
              <a:tr h="370840">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Aligns environmental review practices and mitigations with the City’s </a:t>
                      </a:r>
                      <a:r>
                        <a:rPr lang="en-US" sz="1800" i="1" kern="1200" dirty="0" smtClean="0">
                          <a:solidFill>
                            <a:schemeClr val="tx1"/>
                          </a:solidFill>
                          <a:effectLst/>
                        </a:rPr>
                        <a:t>Transit First </a:t>
                      </a:r>
                      <a:r>
                        <a:rPr lang="en-US" sz="1800" kern="1200" dirty="0" smtClean="0">
                          <a:solidFill>
                            <a:schemeClr val="tx1"/>
                          </a:solidFill>
                          <a:effectLst/>
                        </a:rPr>
                        <a:t>policy</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Increases funding for comprehensive transportation system improvements.</a:t>
                      </a:r>
                      <a:endParaRPr lang="en-US" b="0" baseline="0" dirty="0" smtClean="0">
                        <a:solidFill>
                          <a:schemeClr val="tx1"/>
                        </a:solidFill>
                      </a:endParaRPr>
                    </a:p>
                  </a:txBody>
                  <a:tcPr/>
                </a:tc>
                <a:tc>
                  <a:txBody>
                    <a:bodyPr/>
                    <a:lstStyle/>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Extends mitigation fees to land use types</a:t>
                      </a:r>
                      <a:r>
                        <a:rPr lang="en-US" sz="1800" kern="1200" baseline="0" dirty="0" smtClean="0">
                          <a:solidFill>
                            <a:schemeClr val="tx1"/>
                          </a:solidFill>
                          <a:effectLst/>
                        </a:rPr>
                        <a:t> not currently paying fees</a:t>
                      </a:r>
                      <a:endParaRPr lang="en-US" sz="1800" kern="1200" dirty="0" smtClean="0">
                        <a:solidFill>
                          <a:schemeClr val="tx1"/>
                        </a:solidFill>
                        <a:effectLst/>
                      </a:endParaRP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r>
                        <a:rPr lang="en-US" sz="1800" kern="1200" dirty="0" smtClean="0">
                          <a:solidFill>
                            <a:schemeClr val="tx1"/>
                          </a:solidFill>
                          <a:effectLst/>
                        </a:rPr>
                        <a:t>Streamlines CEQA analysis</a:t>
                      </a:r>
                    </a:p>
                    <a:p>
                      <a:pPr marL="285750" marR="0" indent="-285750" algn="l" defTabSz="457200" rtl="0" eaLnBrk="1" fontAlgn="auto" latinLnBrk="0" hangingPunct="1">
                        <a:lnSpc>
                          <a:spcPct val="100000"/>
                        </a:lnSpc>
                        <a:spcBef>
                          <a:spcPts val="0"/>
                        </a:spcBef>
                        <a:spcAft>
                          <a:spcPts val="600"/>
                        </a:spcAft>
                        <a:buClrTx/>
                        <a:buSzTx/>
                        <a:buFont typeface="Arial" pitchFamily="34" charset="0"/>
                        <a:buChar char="•"/>
                        <a:tabLst/>
                        <a:defRPr/>
                      </a:pPr>
                      <a:endParaRPr lang="en-US" baseline="0" dirty="0" smtClean="0">
                        <a:solidFill>
                          <a:schemeClr val="tx1"/>
                        </a:solidFill>
                      </a:endParaRPr>
                    </a:p>
                  </a:txBody>
                  <a:tcPr/>
                </a:tc>
              </a:tr>
            </a:tbl>
          </a:graphicData>
        </a:graphic>
      </p:graphicFrame>
      <p:sp>
        <p:nvSpPr>
          <p:cNvPr id="4" name="Slide Number Placeholder 3"/>
          <p:cNvSpPr>
            <a:spLocks noGrp="1"/>
          </p:cNvSpPr>
          <p:nvPr>
            <p:ph type="sldNum" sz="quarter" idx="12"/>
          </p:nvPr>
        </p:nvSpPr>
        <p:spPr>
          <a:xfrm>
            <a:off x="7086600" y="6400800"/>
            <a:ext cx="1905000" cy="457200"/>
          </a:xfrm>
        </p:spPr>
        <p:txBody>
          <a:bodyPr/>
          <a:lstStyle/>
          <a:p>
            <a:fld id="{F892AD88-24DF-0F43-9EC5-C45CCAA05887}" type="slidenum">
              <a:rPr lang="en-US" smtClean="0"/>
              <a:pPr/>
              <a:t>12</a:t>
            </a:fld>
            <a:endParaRPr lang="en-US" dirty="0"/>
          </a:p>
        </p:txBody>
      </p:sp>
      <p:sp>
        <p:nvSpPr>
          <p:cNvPr id="6" name="TextBox 5"/>
          <p:cNvSpPr txBox="1"/>
          <p:nvPr/>
        </p:nvSpPr>
        <p:spPr>
          <a:xfrm>
            <a:off x="685800" y="1960880"/>
            <a:ext cx="7772400" cy="2308324"/>
          </a:xfrm>
          <a:prstGeom prst="rect">
            <a:avLst/>
          </a:prstGeom>
          <a:noFill/>
        </p:spPr>
        <p:txBody>
          <a:bodyPr wrap="square" rtlCol="0">
            <a:spAutoFit/>
          </a:bodyPr>
          <a:lstStyle/>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Measure </a:t>
            </a:r>
            <a:r>
              <a:rPr lang="en-US" b="1" dirty="0">
                <a:latin typeface="Arial" pitchFamily="-109" charset="0"/>
                <a:ea typeface="ＭＳ Ｐゴシック" pitchFamily="-109" charset="-128"/>
                <a:cs typeface="ＭＳ Ｐゴシック" pitchFamily="-109" charset="-128"/>
              </a:rPr>
              <a:t>development’s impacts to the transit system as an environmental </a:t>
            </a:r>
            <a:r>
              <a:rPr lang="en-US" b="1" dirty="0" smtClean="0">
                <a:latin typeface="Arial" pitchFamily="-109" charset="0"/>
                <a:ea typeface="ＭＳ Ｐゴシック" pitchFamily="-109" charset="-128"/>
                <a:cs typeface="ＭＳ Ｐゴシック" pitchFamily="-109" charset="-128"/>
              </a:rPr>
              <a:t>impact rather than traffic flow</a:t>
            </a:r>
          </a:p>
          <a:p>
            <a:pPr marL="342900" indent="-342900">
              <a:buFont typeface="Arial" pitchFamily="34" charset="0"/>
              <a:buChar char="•"/>
            </a:pPr>
            <a:r>
              <a:rPr lang="en-US" b="1" dirty="0" smtClean="0">
                <a:latin typeface="Arial" pitchFamily="-109" charset="0"/>
                <a:ea typeface="ＭＳ Ｐゴシック" pitchFamily="-109" charset="-128"/>
                <a:cs typeface="ＭＳ Ｐゴシック" pitchFamily="-109" charset="-128"/>
              </a:rPr>
              <a:t>Environmental </a:t>
            </a:r>
            <a:r>
              <a:rPr lang="en-US" b="1" dirty="0">
                <a:latin typeface="Arial" pitchFamily="-109" charset="0"/>
                <a:ea typeface="ＭＳ Ｐゴシック" pitchFamily="-109" charset="-128"/>
                <a:cs typeface="ＭＳ Ｐゴシック" pitchFamily="-109" charset="-128"/>
              </a:rPr>
              <a:t>mitigations would take the form of improvements to the overall transportation system </a:t>
            </a:r>
            <a:endParaRPr lang="en-US" b="1" dirty="0"/>
          </a:p>
        </p:txBody>
      </p:sp>
    </p:spTree>
    <p:extLst>
      <p:ext uri="{BB962C8B-B14F-4D97-AF65-F5344CB8AC3E}">
        <p14:creationId xmlns:p14="http://schemas.microsoft.com/office/powerpoint/2010/main" val="1003773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4" descr="image008"/>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855" y="609600"/>
            <a:ext cx="9157855" cy="6324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26472" y="1676400"/>
            <a:ext cx="8077200" cy="4724400"/>
          </a:xfrm>
        </p:spPr>
        <p:txBody>
          <a:bodyPr/>
          <a:lstStyle/>
          <a:p>
            <a:r>
              <a:rPr lang="en-US" sz="2400" dirty="0" smtClean="0"/>
              <a:t>Balance the collective benefit against the individual impact</a:t>
            </a:r>
          </a:p>
          <a:p>
            <a:pPr lvl="1"/>
            <a:r>
              <a:rPr lang="en-US" sz="2400" dirty="0" smtClean="0"/>
              <a:t>Endorse key improvements outlined here</a:t>
            </a:r>
          </a:p>
          <a:p>
            <a:pPr lvl="1"/>
            <a:r>
              <a:rPr lang="en-US" sz="2400" dirty="0" smtClean="0"/>
              <a:t>Speak </a:t>
            </a:r>
            <a:r>
              <a:rPr lang="en-US" sz="2400" dirty="0" smtClean="0"/>
              <a:t>in support at public hearings</a:t>
            </a:r>
          </a:p>
          <a:p>
            <a:pPr lvl="1"/>
            <a:r>
              <a:rPr lang="en-US" sz="2400" dirty="0" smtClean="0"/>
              <a:t>Support SFMTA outreach with constituents and stakeholders</a:t>
            </a:r>
          </a:p>
          <a:p>
            <a:r>
              <a:rPr lang="en-US" sz="2400" dirty="0" smtClean="0"/>
              <a:t>Communicate benefits, while acknowledging trade-offs</a:t>
            </a:r>
          </a:p>
          <a:p>
            <a:pPr lvl="1"/>
            <a:r>
              <a:rPr lang="en-US" sz="2400" dirty="0" smtClean="0"/>
              <a:t>Promote through traditional, social media and other networks</a:t>
            </a:r>
          </a:p>
          <a:p>
            <a:pPr lvl="1"/>
            <a:r>
              <a:rPr lang="en-US" sz="2400" dirty="0" smtClean="0"/>
              <a:t>Advocate with elected officials</a:t>
            </a:r>
          </a:p>
          <a:p>
            <a:r>
              <a:rPr lang="en-US" sz="2400" dirty="0" smtClean="0"/>
              <a:t>Assume positive intent</a:t>
            </a:r>
          </a:p>
          <a:p>
            <a:pPr marL="457200" lvl="1" indent="0">
              <a:buNone/>
            </a:pPr>
            <a:endParaRPr lang="en-US" sz="2400" dirty="0" smtClean="0"/>
          </a:p>
        </p:txBody>
      </p:sp>
      <p:sp>
        <p:nvSpPr>
          <p:cNvPr id="2" name="Title 1"/>
          <p:cNvSpPr>
            <a:spLocks noGrp="1"/>
          </p:cNvSpPr>
          <p:nvPr>
            <p:ph type="title"/>
          </p:nvPr>
        </p:nvSpPr>
        <p:spPr>
          <a:xfrm>
            <a:off x="678872" y="609600"/>
            <a:ext cx="7772400" cy="1143000"/>
          </a:xfrm>
        </p:spPr>
        <p:txBody>
          <a:bodyPr/>
          <a:lstStyle/>
          <a:p>
            <a:r>
              <a:rPr lang="en-US" dirty="0" smtClean="0"/>
              <a:t>Needed Support</a:t>
            </a:r>
            <a:endParaRPr lang="en-US" dirty="0"/>
          </a:p>
        </p:txBody>
      </p:sp>
      <p:sp>
        <p:nvSpPr>
          <p:cNvPr id="4" name="Slide Number Placeholder 3"/>
          <p:cNvSpPr>
            <a:spLocks noGrp="1"/>
          </p:cNvSpPr>
          <p:nvPr>
            <p:ph type="sldNum" sz="quarter" idx="12"/>
          </p:nvPr>
        </p:nvSpPr>
        <p:spPr/>
        <p:txBody>
          <a:bodyPr/>
          <a:lstStyle/>
          <a:p>
            <a:fld id="{F892AD88-24DF-0F43-9EC5-C45CCAA05887}" type="slidenum">
              <a:rPr lang="en-US" smtClean="0"/>
              <a:pPr/>
              <a:t>13</a:t>
            </a:fld>
            <a:endParaRPr lang="en-US"/>
          </a:p>
        </p:txBody>
      </p:sp>
    </p:spTree>
    <p:extLst>
      <p:ext uri="{BB962C8B-B14F-4D97-AF65-F5344CB8AC3E}">
        <p14:creationId xmlns:p14="http://schemas.microsoft.com/office/powerpoint/2010/main" val="933748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MTA-PPTv5">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lnDef>
  </a:objectDefaults>
  <a:extraClrSchemeLst>
    <a:extraClrScheme>
      <a:clrScheme name="MTA-PPTv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A-PPTv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A-PPTv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A-PPTv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A-PPTv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A-PPTv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A-PPTv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A-PPTv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A-PPTv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A-PPTv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A-PPTv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A-PPTv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CF8ADDFFE15042A263008DE4CAF74A" ma:contentTypeVersion="1" ma:contentTypeDescription="Create a new document." ma:contentTypeScope="" ma:versionID="b14ef8e3ffb00936f01ed8348e67d9ec">
  <xsd:schema xmlns:xsd="http://www.w3.org/2001/XMLSchema" xmlns:xs="http://www.w3.org/2001/XMLSchema" xmlns:p="http://schemas.microsoft.com/office/2006/metadata/properties" targetNamespace="http://schemas.microsoft.com/office/2006/metadata/properties" ma:root="true" ma:fieldsID="56e4776b6a623c47c26edd3a78214bc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7BF807-82CB-4418-89B9-524EA4BFE41F}">
  <ds:schemaRefs>
    <ds:schemaRef ds:uri="http://schemas.microsoft.com/sharepoint/v3/contenttype/forms"/>
  </ds:schemaRefs>
</ds:datastoreItem>
</file>

<file path=customXml/itemProps2.xml><?xml version="1.0" encoding="utf-8"?>
<ds:datastoreItem xmlns:ds="http://schemas.openxmlformats.org/officeDocument/2006/customXml" ds:itemID="{ED443652-026A-48E0-BF33-4DC64BB37A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6C1D4AA-2175-44FF-BD32-1E90481E8E8A}">
  <ds:schemaRefs>
    <ds:schemaRef ds:uri="http://purl.org/dc/elements/1.1/"/>
    <ds:schemaRef ds:uri="http://schemas.microsoft.com/office/infopath/2007/PartnerControls"/>
    <ds:schemaRef ds:uri="http://www.w3.org/XML/1998/namespace"/>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MARKETING:Design Projects:MTA Powerpoint:Working Files:MTA-PPTv5.pot</Template>
  <TotalTime>3171</TotalTime>
  <Words>2132</Words>
  <Application>Microsoft Office PowerPoint</Application>
  <PresentationFormat>On-screen Show (4:3)</PresentationFormat>
  <Paragraphs>248</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MTA-PPTv5</vt:lpstr>
      <vt:lpstr>Political Support Needed to Improve Transportation</vt:lpstr>
      <vt:lpstr>Key Issues</vt:lpstr>
      <vt:lpstr>1. Transit Priority</vt:lpstr>
      <vt:lpstr>2. Transit Stop Consolidation</vt:lpstr>
      <vt:lpstr>3. Transit Service Realignment</vt:lpstr>
      <vt:lpstr>4. On-street Car Sharing Spaces</vt:lpstr>
      <vt:lpstr>5. Expand Where &amp; When Parking is Managed</vt:lpstr>
      <vt:lpstr>6. Accessible Parking Policy</vt:lpstr>
      <vt:lpstr>7. Dedicated &amp; Protected Bicycle Lanes</vt:lpstr>
      <vt:lpstr>8. Implement Bicycle Sharing</vt:lpstr>
      <vt:lpstr>9. Establish 20 MPH Zones in Neighborhoods</vt:lpstr>
      <vt:lpstr>10. California Environmental Quality Act (CEQA) Reform</vt:lpstr>
      <vt:lpstr>Needed Support</vt:lpstr>
    </vt:vector>
  </TitlesOfParts>
  <Company>SFMTA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SFMTA PowerPoint template with historic image and centennial logo</dc:title>
  <dc:creator>Fritzler, Anne</dc:creator>
  <cp:lastModifiedBy>John-Baptiste, Alicia</cp:lastModifiedBy>
  <cp:revision>71</cp:revision>
  <cp:lastPrinted>2013-06-24T15:58:51Z</cp:lastPrinted>
  <dcterms:created xsi:type="dcterms:W3CDTF">2007-01-08T17:20:52Z</dcterms:created>
  <dcterms:modified xsi:type="dcterms:W3CDTF">2013-06-25T01:05:34Z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0x010100FBCF8ADDFFE15042A263008DE4CAF74A</vt:lpwstr>
  </property>
</Properties>
</file>