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handoutMasterIdLst>
    <p:handoutMasterId r:id="rId24"/>
  </p:handoutMasterIdLst>
  <p:sldIdLst>
    <p:sldId id="310" r:id="rId2"/>
    <p:sldId id="492" r:id="rId3"/>
    <p:sldId id="493" r:id="rId4"/>
    <p:sldId id="494" r:id="rId5"/>
    <p:sldId id="495" r:id="rId6"/>
    <p:sldId id="496" r:id="rId7"/>
    <p:sldId id="490" r:id="rId8"/>
    <p:sldId id="491" r:id="rId9"/>
    <p:sldId id="498" r:id="rId10"/>
    <p:sldId id="506" r:id="rId11"/>
    <p:sldId id="507" r:id="rId12"/>
    <p:sldId id="501" r:id="rId13"/>
    <p:sldId id="503" r:id="rId14"/>
    <p:sldId id="502" r:id="rId15"/>
    <p:sldId id="504" r:id="rId16"/>
    <p:sldId id="508" r:id="rId17"/>
    <p:sldId id="509" r:id="rId18"/>
    <p:sldId id="510" r:id="rId19"/>
    <p:sldId id="511" r:id="rId20"/>
    <p:sldId id="512" r:id="rId21"/>
    <p:sldId id="489" r:id="rId22"/>
  </p:sldIdLst>
  <p:sldSz cx="9144000" cy="5143500" type="screen16x9"/>
  <p:notesSz cx="7010400" cy="9296400"/>
  <p:embeddedFontLst>
    <p:embeddedFont>
      <p:font typeface="Bebas Neue Bold" panose="020B0606020202050201" pitchFamily="34" charset="0"/>
      <p:bold r:id="rId25"/>
    </p:embeddedFont>
    <p:embeddedFont>
      <p:font typeface="Swis721 Cn BT" panose="020B0506020202030204" pitchFamily="34" charset="0"/>
      <p:regular r:id="rId26"/>
      <p:bold r:id="rId27"/>
      <p:italic r:id="rId28"/>
      <p:boldItalic r:id="rId29"/>
    </p:embeddedFont>
    <p:embeddedFont>
      <p:font typeface="Georgia" panose="02040502050405020303" pitchFamily="18" charset="0"/>
      <p:regular r:id="rId30"/>
      <p:bold r:id="rId31"/>
      <p:italic r:id="rId32"/>
      <p:boldItalic r:id="rId33"/>
    </p:embeddedFont>
    <p:embeddedFont>
      <p:font typeface="HeronSerif Medium" panose="02000603000000020004" pitchFamily="2" charset="0"/>
      <p:regular r:id="rId34"/>
      <p:italic r:id="rId35"/>
    </p:embeddedFont>
    <p:embeddedFont>
      <p:font typeface="Swis721 Lt BT" panose="020B0403020202020204" pitchFamily="34" charset="0"/>
      <p:regular r:id="rId36"/>
      <p:italic r:id="rId37"/>
    </p:embeddedFont>
    <p:embeddedFont>
      <p:font typeface="HeronSerif Regular" panose="02000503000000020004" pitchFamily="2"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Swis721 Md BT" panose="020B0604020202020204" pitchFamily="34" charset="0"/>
      <p:regular r:id="rId46"/>
      <p:italic r:id="rId47"/>
    </p:embeddedFont>
    <p:embeddedFont>
      <p:font typeface="HeronSerif SemiBold" panose="02000503000000020004" pitchFamily="2" charset="0"/>
      <p:bold r:id="rId48"/>
      <p:boldItalic r:id="rId49"/>
    </p:embeddedFont>
    <p:embeddedFont>
      <p:font typeface="Swis721 BT" panose="020B050402020202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540" userDrawn="1">
          <p15:clr>
            <a:srgbClr val="A4A3A4"/>
          </p15:clr>
        </p15:guide>
        <p15:guide id="2" orient="horz" pos="1812" userDrawn="1">
          <p15:clr>
            <a:srgbClr val="A4A3A4"/>
          </p15:clr>
        </p15:guide>
        <p15:guide id="3" pos="2880" userDrawn="1">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9933"/>
    <a:srgbClr val="FF6699"/>
    <a:srgbClr val="FFFFFF"/>
    <a:srgbClr val="FF9900"/>
    <a:srgbClr val="009999"/>
    <a:srgbClr val="EFEB9B"/>
    <a:srgbClr val="CC6600"/>
    <a:srgbClr val="F88D0C"/>
    <a:srgbClr val="FFBC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3829" autoAdjust="0"/>
  </p:normalViewPr>
  <p:slideViewPr>
    <p:cSldViewPr snapToGrid="0">
      <p:cViewPr>
        <p:scale>
          <a:sx n="100" d="100"/>
          <a:sy n="100" d="100"/>
        </p:scale>
        <p:origin x="-1860" y="-756"/>
      </p:cViewPr>
      <p:guideLst>
        <p:guide orient="horz" pos="540"/>
        <p:guide orient="horz" pos="1812"/>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21" d="100"/>
          <a:sy n="121" d="100"/>
        </p:scale>
        <p:origin x="4036" y="64"/>
      </p:cViewPr>
      <p:guideLst>
        <p:guide orient="horz" pos="2928"/>
        <p:guide pos="2208"/>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font" Target="fonts/font29.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17.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font" Target="fonts/font2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493" cy="465500"/>
          </a:xfrm>
          <a:prstGeom prst="rect">
            <a:avLst/>
          </a:prstGeom>
        </p:spPr>
        <p:txBody>
          <a:bodyPr vert="horz" lIns="98828" tIns="49414" rIns="98828" bIns="49414" rtlCol="0"/>
          <a:lstStyle>
            <a:lvl1pPr algn="l">
              <a:defRPr sz="1300"/>
            </a:lvl1pPr>
          </a:lstStyle>
          <a:p>
            <a:endParaRPr lang="en-US"/>
          </a:p>
        </p:txBody>
      </p:sp>
      <p:sp>
        <p:nvSpPr>
          <p:cNvPr id="3" name="Date Placeholder 2"/>
          <p:cNvSpPr>
            <a:spLocks noGrp="1"/>
          </p:cNvSpPr>
          <p:nvPr>
            <p:ph type="dt" sz="quarter" idx="1"/>
          </p:nvPr>
        </p:nvSpPr>
        <p:spPr>
          <a:xfrm>
            <a:off x="3971170" y="0"/>
            <a:ext cx="3037493" cy="465500"/>
          </a:xfrm>
          <a:prstGeom prst="rect">
            <a:avLst/>
          </a:prstGeom>
        </p:spPr>
        <p:txBody>
          <a:bodyPr vert="horz" lIns="98828" tIns="49414" rIns="98828" bIns="49414" rtlCol="0"/>
          <a:lstStyle>
            <a:lvl1pPr algn="r">
              <a:defRPr sz="1300"/>
            </a:lvl1pPr>
          </a:lstStyle>
          <a:p>
            <a:fld id="{627C49CC-A32B-4362-88A7-3E2775E4EF4E}" type="datetimeFigureOut">
              <a:rPr lang="en-US" smtClean="0"/>
              <a:t>4/4/2018</a:t>
            </a:fld>
            <a:endParaRPr lang="en-US"/>
          </a:p>
        </p:txBody>
      </p:sp>
      <p:sp>
        <p:nvSpPr>
          <p:cNvPr id="4" name="Footer Placeholder 3"/>
          <p:cNvSpPr>
            <a:spLocks noGrp="1"/>
          </p:cNvSpPr>
          <p:nvPr>
            <p:ph type="ftr" sz="quarter" idx="2"/>
          </p:nvPr>
        </p:nvSpPr>
        <p:spPr>
          <a:xfrm>
            <a:off x="0" y="8829202"/>
            <a:ext cx="3037493" cy="465500"/>
          </a:xfrm>
          <a:prstGeom prst="rect">
            <a:avLst/>
          </a:prstGeom>
        </p:spPr>
        <p:txBody>
          <a:bodyPr vert="horz" lIns="98828" tIns="49414" rIns="98828" bIns="49414" rtlCol="0" anchor="b"/>
          <a:lstStyle>
            <a:lvl1pPr algn="l">
              <a:defRPr sz="1300"/>
            </a:lvl1pPr>
          </a:lstStyle>
          <a:p>
            <a:endParaRPr lang="en-US"/>
          </a:p>
        </p:txBody>
      </p:sp>
      <p:sp>
        <p:nvSpPr>
          <p:cNvPr id="5" name="Slide Number Placeholder 4"/>
          <p:cNvSpPr>
            <a:spLocks noGrp="1"/>
          </p:cNvSpPr>
          <p:nvPr>
            <p:ph type="sldNum" sz="quarter" idx="3"/>
          </p:nvPr>
        </p:nvSpPr>
        <p:spPr>
          <a:xfrm>
            <a:off x="3971170" y="8829202"/>
            <a:ext cx="3037493" cy="465500"/>
          </a:xfrm>
          <a:prstGeom prst="rect">
            <a:avLst/>
          </a:prstGeom>
        </p:spPr>
        <p:txBody>
          <a:bodyPr vert="horz" lIns="98828" tIns="49414" rIns="98828" bIns="49414" rtlCol="0" anchor="b"/>
          <a:lstStyle>
            <a:lvl1pPr algn="r">
              <a:defRPr sz="1300"/>
            </a:lvl1pPr>
          </a:lstStyle>
          <a:p>
            <a:fld id="{AED505B9-5D2E-46C1-999C-D6CAFF37F963}" type="slidenum">
              <a:rPr lang="en-US" smtClean="0"/>
              <a:t>‹#›</a:t>
            </a:fld>
            <a:endParaRPr lang="en-US"/>
          </a:p>
        </p:txBody>
      </p:sp>
    </p:spTree>
    <p:extLst>
      <p:ext uri="{BB962C8B-B14F-4D97-AF65-F5344CB8AC3E}">
        <p14:creationId xmlns:p14="http://schemas.microsoft.com/office/powerpoint/2010/main" val="1307830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46" tIns="46574" rIns="93146" bIns="46574"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46" tIns="46574" rIns="93146" bIns="46574" rtlCol="0"/>
          <a:lstStyle>
            <a:lvl1pPr algn="r">
              <a:defRPr sz="1300"/>
            </a:lvl1pPr>
          </a:lstStyle>
          <a:p>
            <a:fld id="{FA84C163-CBAC-4890-8353-4E578D92E458}" type="datetimeFigureOut">
              <a:rPr lang="en-US" smtClean="0"/>
              <a:pPr/>
              <a:t>4/4/2018</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46" tIns="46574" rIns="93146" bIns="46574"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46" tIns="46574" rIns="93146" bIns="4657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46" tIns="46574" rIns="93146" bIns="46574"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46" tIns="46574" rIns="93146" bIns="46574" rtlCol="0" anchor="b"/>
          <a:lstStyle>
            <a:lvl1pPr algn="r">
              <a:defRPr sz="1300"/>
            </a:lvl1pPr>
          </a:lstStyle>
          <a:p>
            <a:fld id="{BA88532E-843D-4A87-A500-BEBBEF9609C2}" type="slidenum">
              <a:rPr lang="en-US" smtClean="0"/>
              <a:pPr/>
              <a:t>‹#›</a:t>
            </a:fld>
            <a:endParaRPr lang="en-US"/>
          </a:p>
        </p:txBody>
      </p:sp>
    </p:spTree>
    <p:extLst>
      <p:ext uri="{BB962C8B-B14F-4D97-AF65-F5344CB8AC3E}">
        <p14:creationId xmlns:p14="http://schemas.microsoft.com/office/powerpoint/2010/main" val="2149549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BA88532E-843D-4A87-A500-BEBBEF9609C2}" type="slidenum">
              <a:rPr lang="en-US" smtClean="0"/>
              <a:pPr/>
              <a:t>1</a:t>
            </a:fld>
            <a:endParaRPr lang="en-US"/>
          </a:p>
        </p:txBody>
      </p:sp>
    </p:spTree>
    <p:extLst>
      <p:ext uri="{BB962C8B-B14F-4D97-AF65-F5344CB8AC3E}">
        <p14:creationId xmlns:p14="http://schemas.microsoft.com/office/powerpoint/2010/main" val="2554940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The three main keystones for Transportation Infrastructure under construction or planned.</a:t>
            </a:r>
          </a:p>
          <a:p>
            <a:endParaRPr lang="en-US" sz="1400" dirty="0" smtClean="0"/>
          </a:p>
          <a:p>
            <a:r>
              <a:rPr lang="en-US" sz="1200" dirty="0" smtClean="0">
                <a:solidFill>
                  <a:srgbClr val="595959"/>
                </a:solidFill>
                <a:latin typeface="Swis721 Cn BT" panose="020B0506020202030204"/>
              </a:rPr>
              <a:t>We have the </a:t>
            </a:r>
            <a:r>
              <a:rPr lang="en-US" sz="1200" b="1" dirty="0" smtClean="0">
                <a:solidFill>
                  <a:srgbClr val="595959"/>
                </a:solidFill>
                <a:latin typeface="Swis721 Cn BT" panose="020B0506020202030204"/>
              </a:rPr>
              <a:t>unique opportunity to reshape the future of our region </a:t>
            </a:r>
            <a:r>
              <a:rPr lang="en-US" sz="1200" dirty="0" smtClean="0">
                <a:solidFill>
                  <a:srgbClr val="595959"/>
                </a:solidFill>
                <a:latin typeface="Swis721 Cn BT" panose="020B0506020202030204"/>
              </a:rPr>
              <a:t>by investing in understanding all possible options for our rail alignment to improve access and quality of life for the entire east side of the City and beyond.</a:t>
            </a:r>
            <a:endParaRPr lang="en-US" sz="1200" dirty="0">
              <a:solidFill>
                <a:srgbClr val="595959"/>
              </a:solidFill>
              <a:latin typeface="Swis721 Cn BT" panose="020B0506020202030204"/>
            </a:endParaRPr>
          </a:p>
        </p:txBody>
      </p:sp>
      <p:sp>
        <p:nvSpPr>
          <p:cNvPr id="4" name="Slide Number Placeholder 3"/>
          <p:cNvSpPr>
            <a:spLocks noGrp="1"/>
          </p:cNvSpPr>
          <p:nvPr>
            <p:ph type="sldNum" sz="quarter" idx="10"/>
          </p:nvPr>
        </p:nvSpPr>
        <p:spPr/>
        <p:txBody>
          <a:bodyPr/>
          <a:lstStyle/>
          <a:p>
            <a:fld id="{BA88532E-843D-4A87-A500-BEBBEF9609C2}" type="slidenum">
              <a:rPr lang="en-US" smtClean="0"/>
              <a:pPr/>
              <a:t>7</a:t>
            </a:fld>
            <a:endParaRPr lang="en-US"/>
          </a:p>
        </p:txBody>
      </p:sp>
    </p:spTree>
    <p:extLst>
      <p:ext uri="{BB962C8B-B14F-4D97-AF65-F5344CB8AC3E}">
        <p14:creationId xmlns:p14="http://schemas.microsoft.com/office/powerpoint/2010/main" val="1557946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b="0" baseline="0" dirty="0" smtClean="0">
                <a:solidFill>
                  <a:srgbClr val="0070C0"/>
                </a:solidFill>
              </a:rPr>
              <a:t>So, the RAB started about 4 years ago. Specifically to better understand how other agency projects within San Francisco layered on top of each other and affected how San Francisco grew.</a:t>
            </a:r>
          </a:p>
          <a:p>
            <a:pPr>
              <a:spcBef>
                <a:spcPts val="300"/>
              </a:spcBef>
            </a:pPr>
            <a:r>
              <a:rPr lang="en-US" b="0" baseline="0" dirty="0" smtClean="0">
                <a:solidFill>
                  <a:srgbClr val="0070C0"/>
                </a:solidFill>
              </a:rPr>
              <a:t>It boils down into 5 components, each with big decisions to be made, each decision independent of the others but to fully grasp what happens with each decision, you need to fully understand the aspects of all 5 components. </a:t>
            </a:r>
          </a:p>
          <a:p>
            <a:endParaRPr lang="en-US" dirty="0" smtClean="0"/>
          </a:p>
          <a:p>
            <a:pPr marL="285750" indent="-285750">
              <a:spcBef>
                <a:spcPts val="1200"/>
              </a:spcBef>
              <a:buFont typeface="Arial" panose="020B0604020202020204" pitchFamily="34" charset="0"/>
              <a:buChar char="•"/>
            </a:pPr>
            <a:r>
              <a:rPr lang="en-US" sz="1200" dirty="0" smtClean="0">
                <a:solidFill>
                  <a:srgbClr val="676767"/>
                </a:solidFill>
                <a:latin typeface="Swis721 Cn BT" panose="020B0506020202030204" pitchFamily="34" charset="0"/>
              </a:rPr>
              <a:t>Each component represents a major transportation and/or land use decision that needs to be determined in the next 1-15 years that will affect San Francisco for the next 100+ years.</a:t>
            </a:r>
          </a:p>
          <a:p>
            <a:pPr marL="285750" indent="-285750">
              <a:spcBef>
                <a:spcPts val="1200"/>
              </a:spcBef>
              <a:buFont typeface="Arial" panose="020B0604020202020204" pitchFamily="34" charset="0"/>
              <a:buChar char="•"/>
            </a:pPr>
            <a:r>
              <a:rPr lang="en-US" sz="1200" dirty="0" smtClean="0">
                <a:solidFill>
                  <a:srgbClr val="676767"/>
                </a:solidFill>
                <a:latin typeface="Swis721 Cn BT" panose="020B0506020202030204" pitchFamily="34" charset="0"/>
              </a:rPr>
              <a:t>Each component is independent of the others</a:t>
            </a:r>
          </a:p>
        </p:txBody>
      </p:sp>
      <p:sp>
        <p:nvSpPr>
          <p:cNvPr id="4" name="Slide Number Placeholder 3"/>
          <p:cNvSpPr>
            <a:spLocks noGrp="1"/>
          </p:cNvSpPr>
          <p:nvPr>
            <p:ph type="sldNum" sz="quarter" idx="10"/>
          </p:nvPr>
        </p:nvSpPr>
        <p:spPr/>
        <p:txBody>
          <a:bodyPr/>
          <a:lstStyle/>
          <a:p>
            <a:fld id="{BA88532E-843D-4A87-A500-BEBBEF9609C2}" type="slidenum">
              <a:rPr lang="en-US" smtClean="0"/>
              <a:pPr/>
              <a:t>8</a:t>
            </a:fld>
            <a:endParaRPr lang="en-US"/>
          </a:p>
        </p:txBody>
      </p:sp>
    </p:spTree>
    <p:extLst>
      <p:ext uri="{BB962C8B-B14F-4D97-AF65-F5344CB8AC3E}">
        <p14:creationId xmlns:p14="http://schemas.microsoft.com/office/powerpoint/2010/main" val="3579281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88532E-843D-4A87-A500-BEBBEF9609C2}" type="slidenum">
              <a:rPr lang="en-US" smtClean="0"/>
              <a:pPr/>
              <a:t>9</a:t>
            </a:fld>
            <a:endParaRPr lang="en-US"/>
          </a:p>
        </p:txBody>
      </p:sp>
    </p:spTree>
    <p:extLst>
      <p:ext uri="{BB962C8B-B14F-4D97-AF65-F5344CB8AC3E}">
        <p14:creationId xmlns:p14="http://schemas.microsoft.com/office/powerpoint/2010/main" val="817391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88532E-843D-4A87-A500-BEBBEF9609C2}" type="slidenum">
              <a:rPr lang="en-US" smtClean="0"/>
              <a:pPr/>
              <a:t>10</a:t>
            </a:fld>
            <a:endParaRPr lang="en-US"/>
          </a:p>
        </p:txBody>
      </p:sp>
    </p:spTree>
    <p:extLst>
      <p:ext uri="{BB962C8B-B14F-4D97-AF65-F5344CB8AC3E}">
        <p14:creationId xmlns:p14="http://schemas.microsoft.com/office/powerpoint/2010/main" val="817391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88532E-843D-4A87-A500-BEBBEF9609C2}" type="slidenum">
              <a:rPr lang="en-US" smtClean="0"/>
              <a:pPr/>
              <a:t>11</a:t>
            </a:fld>
            <a:endParaRPr lang="en-US"/>
          </a:p>
        </p:txBody>
      </p:sp>
    </p:spTree>
    <p:extLst>
      <p:ext uri="{BB962C8B-B14F-4D97-AF65-F5344CB8AC3E}">
        <p14:creationId xmlns:p14="http://schemas.microsoft.com/office/powerpoint/2010/main" val="817391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88532E-843D-4A87-A500-BEBBEF9609C2}" type="slidenum">
              <a:rPr lang="en-US" smtClean="0"/>
              <a:pPr/>
              <a:t>14</a:t>
            </a:fld>
            <a:endParaRPr lang="en-US"/>
          </a:p>
        </p:txBody>
      </p:sp>
    </p:spTree>
    <p:extLst>
      <p:ext uri="{BB962C8B-B14F-4D97-AF65-F5344CB8AC3E}">
        <p14:creationId xmlns:p14="http://schemas.microsoft.com/office/powerpoint/2010/main" val="1223151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b="0" baseline="0" dirty="0" smtClean="0">
                <a:solidFill>
                  <a:srgbClr val="0070C0"/>
                </a:solidFill>
              </a:rPr>
              <a:t>So, the RAB started about 4 years ago. Specifically to better understand how other agency projects within San Francisco layered on top of each other and affected how San Francisco grew.</a:t>
            </a:r>
          </a:p>
          <a:p>
            <a:pPr>
              <a:spcBef>
                <a:spcPts val="300"/>
              </a:spcBef>
            </a:pPr>
            <a:r>
              <a:rPr lang="en-US" b="0" baseline="0" dirty="0" smtClean="0">
                <a:solidFill>
                  <a:srgbClr val="0070C0"/>
                </a:solidFill>
              </a:rPr>
              <a:t>It boils down into 5 components, each with big decisions to be made, each decision independent of the others but to fully grasp what happens with each decision, you need to fully understand the aspects of all 5 components. </a:t>
            </a:r>
          </a:p>
          <a:p>
            <a:endParaRPr lang="en-US" dirty="0" smtClean="0"/>
          </a:p>
          <a:p>
            <a:pPr marL="285750" indent="-285750">
              <a:spcBef>
                <a:spcPts val="1200"/>
              </a:spcBef>
              <a:buFont typeface="Arial" panose="020B0604020202020204" pitchFamily="34" charset="0"/>
              <a:buChar char="•"/>
            </a:pPr>
            <a:r>
              <a:rPr lang="en-US" sz="1200" dirty="0" smtClean="0">
                <a:solidFill>
                  <a:srgbClr val="676767"/>
                </a:solidFill>
                <a:latin typeface="Swis721 Cn BT" panose="020B0506020202030204" pitchFamily="34" charset="0"/>
              </a:rPr>
              <a:t>Each component represents a major transportation and/or land use decision that needs to be determined in the next 1-15 years that will affect San Francisco for the next 100+ years.</a:t>
            </a:r>
          </a:p>
          <a:p>
            <a:pPr marL="285750" indent="-285750">
              <a:spcBef>
                <a:spcPts val="1200"/>
              </a:spcBef>
              <a:buFont typeface="Arial" panose="020B0604020202020204" pitchFamily="34" charset="0"/>
              <a:buChar char="•"/>
            </a:pPr>
            <a:r>
              <a:rPr lang="en-US" sz="1200" dirty="0" smtClean="0">
                <a:solidFill>
                  <a:srgbClr val="676767"/>
                </a:solidFill>
                <a:latin typeface="Swis721 Cn BT" panose="020B0506020202030204" pitchFamily="34" charset="0"/>
              </a:rPr>
              <a:t>Each component is independent of the others</a:t>
            </a:r>
          </a:p>
        </p:txBody>
      </p:sp>
      <p:sp>
        <p:nvSpPr>
          <p:cNvPr id="4" name="Slide Number Placeholder 3"/>
          <p:cNvSpPr>
            <a:spLocks noGrp="1"/>
          </p:cNvSpPr>
          <p:nvPr>
            <p:ph type="sldNum" sz="quarter" idx="10"/>
          </p:nvPr>
        </p:nvSpPr>
        <p:spPr/>
        <p:txBody>
          <a:bodyPr/>
          <a:lstStyle/>
          <a:p>
            <a:fld id="{BA88532E-843D-4A87-A500-BEBBEF9609C2}" type="slidenum">
              <a:rPr lang="en-US" smtClean="0"/>
              <a:pPr/>
              <a:t>20</a:t>
            </a:fld>
            <a:endParaRPr lang="en-US"/>
          </a:p>
        </p:txBody>
      </p:sp>
    </p:spTree>
    <p:extLst>
      <p:ext uri="{BB962C8B-B14F-4D97-AF65-F5344CB8AC3E}">
        <p14:creationId xmlns:p14="http://schemas.microsoft.com/office/powerpoint/2010/main" val="3579281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88532E-843D-4A87-A500-BEBBEF9609C2}" type="slidenum">
              <a:rPr lang="en-US" smtClean="0"/>
              <a:pPr/>
              <a:t>21</a:t>
            </a:fld>
            <a:endParaRPr lang="en-US"/>
          </a:p>
        </p:txBody>
      </p:sp>
    </p:spTree>
    <p:extLst>
      <p:ext uri="{BB962C8B-B14F-4D97-AF65-F5344CB8AC3E}">
        <p14:creationId xmlns:p14="http://schemas.microsoft.com/office/powerpoint/2010/main" val="3608426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94"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53365" y="398444"/>
            <a:ext cx="733485" cy="732018"/>
          </a:xfrm>
          <a:prstGeom prst="rect">
            <a:avLst/>
          </a:prstGeom>
        </p:spPr>
      </p:pic>
      <p:pic>
        <p:nvPicPr>
          <p:cNvPr id="4" name="Picture 3"/>
          <p:cNvPicPr preferRelativeResize="0">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7588578" y="1230087"/>
            <a:ext cx="1263060" cy="491644"/>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88579" y="1230542"/>
            <a:ext cx="1263060" cy="491189"/>
          </a:xfrm>
          <a:prstGeom prst="rect">
            <a:avLst/>
          </a:prstGeom>
        </p:spPr>
      </p:pic>
    </p:spTree>
    <p:extLst>
      <p:ext uri="{BB962C8B-B14F-4D97-AF65-F5344CB8AC3E}">
        <p14:creationId xmlns:p14="http://schemas.microsoft.com/office/powerpoint/2010/main" val="2721258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84578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Swiss">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lvl1pPr>
              <a:defRPr sz="2400" b="0" spc="-80" baseline="0">
                <a:latin typeface="Swis721 Md BT"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2161389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94" cy="4907756"/>
          </a:xfrm>
          <a:prstGeom prst="rect">
            <a:avLst/>
          </a:prstGeom>
          <a:solidFill>
            <a:srgbClr val="F89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305051"/>
            <a:ext cx="7772400" cy="1021556"/>
          </a:xfrm>
        </p:spPr>
        <p:txBody>
          <a:bodyPr anchor="t">
            <a:normAutofit/>
          </a:bodyPr>
          <a:lstStyle>
            <a:lvl1pPr algn="l">
              <a:defRPr sz="4800" b="0" cap="all">
                <a:solidFill>
                  <a:schemeClr val="bg1"/>
                </a:solidFill>
                <a:latin typeface="Bebas Neue Bold" panose="020B0606020202050201"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179910"/>
            <a:ext cx="7772400" cy="1125140"/>
          </a:xfrm>
        </p:spPr>
        <p:txBody>
          <a:bodyPr anchor="b"/>
          <a:lstStyle>
            <a:lvl1pPr marL="0" indent="0">
              <a:buNone/>
              <a:defRPr sz="2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9210890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34633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4114800"/>
            <a:ext cx="8229600" cy="685800"/>
          </a:xfrm>
        </p:spPr>
        <p:txBody>
          <a:bodyPr>
            <a:normAutofit/>
          </a:bodyPr>
          <a:lstStyle>
            <a:lvl1pPr>
              <a:defRPr sz="1600" b="1" spc="-30" baseline="0">
                <a:solidFill>
                  <a:schemeClr val="tx1">
                    <a:lumMod val="75000"/>
                    <a:lumOff val="25000"/>
                  </a:schemeClr>
                </a:solidFill>
                <a:effectLst/>
                <a:latin typeface="Swis721 BT" panose="020B05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25085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creen Photo with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4114800"/>
            <a:ext cx="8229600" cy="685800"/>
          </a:xfrm>
        </p:spPr>
        <p:txBody>
          <a:bodyPr>
            <a:normAutofit/>
          </a:bodyPr>
          <a:lstStyle>
            <a:lvl1pPr>
              <a:defRPr sz="1600" b="1" spc="-30" baseline="0">
                <a:solidFill>
                  <a:schemeClr val="bg1"/>
                </a:solidFill>
                <a:effectLst>
                  <a:outerShdw blurRad="50800" dist="38100" dir="2700000" algn="tl" rotWithShape="0">
                    <a:prstClr val="black">
                      <a:alpha val="40000"/>
                    </a:prstClr>
                  </a:outerShdw>
                </a:effectLst>
                <a:latin typeface="Swis721 BT" panose="020B05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4578402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23466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685800"/>
          </a:xfrm>
          <a:prstGeom prst="rect">
            <a:avLst/>
          </a:prstGeom>
        </p:spPr>
        <p:txBody>
          <a:bodyPr vert="horz" lIns="0" tIns="0" rIns="0" bIns="0" rtlCol="0" anchor="b"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Box 3"/>
          <p:cNvSpPr txBox="1"/>
          <p:nvPr userDrawn="1"/>
        </p:nvSpPr>
        <p:spPr>
          <a:xfrm>
            <a:off x="457200" y="4781550"/>
            <a:ext cx="8215553" cy="169277"/>
          </a:xfrm>
          <a:prstGeom prst="rect">
            <a:avLst/>
          </a:prstGeom>
          <a:noFill/>
        </p:spPr>
        <p:txBody>
          <a:bodyPr wrap="none" lIns="0" tIns="0" rIns="0" bIns="0" rtlCol="0" anchor="b" anchorCtr="0">
            <a:noAutofit/>
          </a:bodyPr>
          <a:lstStyle/>
          <a:p>
            <a:pPr algn="r"/>
            <a:r>
              <a:rPr lang="en-US" sz="1100" dirty="0" smtClean="0">
                <a:solidFill>
                  <a:schemeClr val="bg1">
                    <a:lumMod val="75000"/>
                  </a:schemeClr>
                </a:solidFill>
                <a:latin typeface="HeronSerif Medium" panose="02000603000000020004" pitchFamily="2" charset="0"/>
              </a:rPr>
              <a:t>Railyard Alternatives &amp;</a:t>
            </a:r>
            <a:r>
              <a:rPr lang="en-US" sz="1100" baseline="0" dirty="0" smtClean="0">
                <a:solidFill>
                  <a:schemeClr val="bg1">
                    <a:lumMod val="75000"/>
                  </a:schemeClr>
                </a:solidFill>
                <a:latin typeface="HeronSerif Medium" panose="02000603000000020004" pitchFamily="2" charset="0"/>
              </a:rPr>
              <a:t> </a:t>
            </a:r>
            <a:r>
              <a:rPr lang="en-US" sz="1100" dirty="0" smtClean="0">
                <a:solidFill>
                  <a:schemeClr val="bg1">
                    <a:lumMod val="75000"/>
                  </a:schemeClr>
                </a:solidFill>
                <a:latin typeface="HeronSerif Medium" panose="02000603000000020004" pitchFamily="2" charset="0"/>
              </a:rPr>
              <a:t>I-280 Feasibility Study</a:t>
            </a:r>
            <a:endParaRPr lang="en-US" sz="1100" dirty="0">
              <a:solidFill>
                <a:schemeClr val="bg1">
                  <a:lumMod val="75000"/>
                </a:schemeClr>
              </a:solidFill>
              <a:latin typeface="HeronSerif Medium" panose="02000603000000020004" pitchFamily="2" charset="0"/>
            </a:endParaRPr>
          </a:p>
        </p:txBody>
      </p:sp>
    </p:spTree>
    <p:extLst>
      <p:ext uri="{BB962C8B-B14F-4D97-AF65-F5344CB8AC3E}">
        <p14:creationId xmlns:p14="http://schemas.microsoft.com/office/powerpoint/2010/main" val="2064904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4" r:id="rId5"/>
    <p:sldLayoutId id="2147483659" r:id="rId6"/>
    <p:sldLayoutId id="2147483660" r:id="rId7"/>
    <p:sldLayoutId id="2147483661" r:id="rId8"/>
  </p:sldLayoutIdLst>
  <p:timing>
    <p:tnLst>
      <p:par>
        <p:cTn id="1" dur="indefinite" restart="never" nodeType="tmRoot"/>
      </p:par>
    </p:tnLst>
  </p:timing>
  <p:txStyles>
    <p:titleStyle>
      <a:lvl1pPr algn="l" defTabSz="914400" rtl="0" eaLnBrk="1" latinLnBrk="0" hangingPunct="1">
        <a:spcBef>
          <a:spcPct val="0"/>
        </a:spcBef>
        <a:buNone/>
        <a:defRPr sz="2800" b="1" kern="1200">
          <a:solidFill>
            <a:srgbClr val="F88D0C"/>
          </a:solidFill>
          <a:latin typeface="Bebas Neue Bold" pitchFamily="34" charset="0"/>
          <a:ea typeface="+mj-ea"/>
          <a:cs typeface="+mj-cs"/>
        </a:defRPr>
      </a:lvl1pPr>
    </p:titleStyle>
    <p:bodyStyle>
      <a:lvl1pPr marL="231775" indent="-231775" algn="l" defTabSz="914400" rtl="0" eaLnBrk="1" latinLnBrk="0" hangingPunct="1">
        <a:spcBef>
          <a:spcPts val="600"/>
        </a:spcBef>
        <a:spcAft>
          <a:spcPts val="1200"/>
        </a:spcAft>
        <a:buClr>
          <a:srgbClr val="F8971D"/>
        </a:buClr>
        <a:buFont typeface="Wingdings" panose="05000000000000000000" pitchFamily="2" charset="2"/>
        <a:buChar char="§"/>
        <a:defRPr sz="2000" kern="1200">
          <a:solidFill>
            <a:schemeClr val="tx1">
              <a:lumMod val="75000"/>
              <a:lumOff val="25000"/>
            </a:schemeClr>
          </a:solidFill>
          <a:latin typeface="Swis721 Lt BT" panose="020B0403020202020204" pitchFamily="34" charset="0"/>
          <a:ea typeface="+mn-ea"/>
          <a:cs typeface="+mn-cs"/>
        </a:defRPr>
      </a:lvl1pPr>
      <a:lvl2pPr marL="461963" indent="-230188" algn="l" defTabSz="914400" rtl="0" eaLnBrk="1" latinLnBrk="0" hangingPunct="1">
        <a:spcBef>
          <a:spcPts val="600"/>
        </a:spcBef>
        <a:spcAft>
          <a:spcPts val="1200"/>
        </a:spcAft>
        <a:buFont typeface="Arial" pitchFamily="34" charset="0"/>
        <a:buChar char="–"/>
        <a:defRPr sz="1800" kern="1200">
          <a:solidFill>
            <a:schemeClr val="tx1">
              <a:lumMod val="75000"/>
              <a:lumOff val="25000"/>
            </a:schemeClr>
          </a:solidFill>
          <a:latin typeface="Swis721 Lt BT" panose="020B0403020202020204" pitchFamily="34" charset="0"/>
          <a:ea typeface="+mn-ea"/>
          <a:cs typeface="+mn-cs"/>
        </a:defRPr>
      </a:lvl2pPr>
      <a:lvl3pPr marL="625475" indent="-163513" algn="l" defTabSz="914400" rtl="0" eaLnBrk="1" latinLnBrk="0" hangingPunct="1">
        <a:spcBef>
          <a:spcPts val="600"/>
        </a:spcBef>
        <a:spcAft>
          <a:spcPts val="1200"/>
        </a:spcAft>
        <a:buFont typeface="Arial" pitchFamily="34" charset="0"/>
        <a:buChar char="•"/>
        <a:defRPr sz="1600" kern="1200">
          <a:solidFill>
            <a:schemeClr val="tx1">
              <a:lumMod val="75000"/>
              <a:lumOff val="25000"/>
            </a:schemeClr>
          </a:solidFill>
          <a:latin typeface="Swis721 Lt BT" panose="020B0403020202020204" pitchFamily="34" charset="0"/>
          <a:ea typeface="+mn-ea"/>
          <a:cs typeface="+mn-cs"/>
        </a:defRPr>
      </a:lvl3pPr>
      <a:lvl4pPr marL="231775" indent="-231775" algn="l" defTabSz="914400" rtl="0" eaLnBrk="1" latinLnBrk="0" hangingPunct="1">
        <a:spcBef>
          <a:spcPct val="20000"/>
        </a:spcBef>
        <a:buFont typeface="Arial" pitchFamily="34" charset="0"/>
        <a:buChar char="–"/>
        <a:defRPr sz="2000" kern="1200">
          <a:solidFill>
            <a:schemeClr val="tx1"/>
          </a:solidFill>
          <a:latin typeface="Swis721 Lt BT" panose="020B0403020202020204" pitchFamily="34" charset="0"/>
          <a:ea typeface="+mn-ea"/>
          <a:cs typeface="+mn-cs"/>
        </a:defRPr>
      </a:lvl4pPr>
      <a:lvl5pPr marL="231775" indent="-231775" algn="l" defTabSz="914400" rtl="0" eaLnBrk="1" latinLnBrk="0" hangingPunct="1">
        <a:spcBef>
          <a:spcPct val="20000"/>
        </a:spcBef>
        <a:buFont typeface="Arial" pitchFamily="34" charset="0"/>
        <a:buChar char="»"/>
        <a:defRPr sz="2000" kern="1200">
          <a:solidFill>
            <a:schemeClr val="tx1"/>
          </a:solidFill>
          <a:latin typeface="Swis721 Lt BT" panose="020B0403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mailto:john.rahaim@sfgov.org?subjec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 name="Picture 2" descr="I:\Citywide\Work Plan Development\Priority Project Updates\InDesign\Links\DTX-PER-05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908" y="-1"/>
            <a:ext cx="734586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p:cNvSpPr>
          <p:nvPr/>
        </p:nvSpPr>
        <p:spPr bwMode="auto">
          <a:xfrm>
            <a:off x="704181" y="1877094"/>
            <a:ext cx="5874040" cy="1439312"/>
          </a:xfrm>
          <a:prstGeom prst="rect">
            <a:avLst/>
          </a:prstGeom>
          <a:noFill/>
          <a:ln>
            <a:noFill/>
          </a:ln>
          <a:effectLst>
            <a:outerShdw blurRad="63500" dist="38100" dir="2700000" algn="tl" rotWithShape="0">
              <a:prstClr val="black">
                <a:alpha val="7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ts val="5000"/>
              </a:lnSpc>
            </a:pPr>
            <a:r>
              <a:rPr lang="en-US" altLang="en-US" sz="4000" dirty="0">
                <a:solidFill>
                  <a:schemeClr val="bg1"/>
                </a:solidFill>
                <a:latin typeface="HeronSerif SemiBold" panose="02000503000000020004" pitchFamily="2" charset="0"/>
              </a:rPr>
              <a:t>Railyard Alternatives </a:t>
            </a:r>
            <a:r>
              <a:rPr lang="en-US" altLang="en-US" sz="4000" dirty="0" smtClean="0">
                <a:solidFill>
                  <a:schemeClr val="bg1"/>
                </a:solidFill>
                <a:latin typeface="HeronSerif SemiBold" panose="02000503000000020004" pitchFamily="2" charset="0"/>
              </a:rPr>
              <a:t>&amp; I-280 </a:t>
            </a:r>
            <a:r>
              <a:rPr lang="en-US" altLang="en-US" sz="4000" dirty="0">
                <a:solidFill>
                  <a:schemeClr val="bg1"/>
                </a:solidFill>
                <a:latin typeface="HeronSerif SemiBold" panose="02000503000000020004" pitchFamily="2" charset="0"/>
              </a:rPr>
              <a:t>Feasibility Study</a:t>
            </a:r>
            <a:endParaRPr lang="en-US" altLang="en-US" sz="4000" dirty="0" smtClean="0">
              <a:solidFill>
                <a:schemeClr val="bg1"/>
              </a:solidFill>
              <a:latin typeface="HeronSerif SemiBold" panose="02000503000000020004" pitchFamily="2" charset="0"/>
            </a:endParaRPr>
          </a:p>
        </p:txBody>
      </p:sp>
      <p:sp>
        <p:nvSpPr>
          <p:cNvPr id="6" name="Subtitle 4"/>
          <p:cNvSpPr>
            <a:spLocks/>
          </p:cNvSpPr>
          <p:nvPr/>
        </p:nvSpPr>
        <p:spPr bwMode="auto">
          <a:xfrm>
            <a:off x="9683776" y="3083289"/>
            <a:ext cx="1373919" cy="176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defTabSz="820738" eaLnBrk="0" hangingPunct="0">
              <a:lnSpc>
                <a:spcPct val="90000"/>
              </a:lnSpc>
              <a:spcBef>
                <a:spcPct val="50000"/>
              </a:spcBef>
              <a:buClr>
                <a:srgbClr val="FF9966"/>
              </a:buClr>
              <a:buFont typeface="Wingdings" pitchFamily="2" charset="2"/>
              <a:buChar char="§"/>
              <a:defRPr sz="2400">
                <a:solidFill>
                  <a:schemeClr val="bg1"/>
                </a:solidFill>
                <a:latin typeface="Swis721 BT" pitchFamily="34" charset="0"/>
              </a:defRPr>
            </a:lvl1pPr>
            <a:lvl2pPr marL="742950" indent="-285750" defTabSz="820738" eaLnBrk="0" hangingPunct="0">
              <a:lnSpc>
                <a:spcPct val="90000"/>
              </a:lnSpc>
              <a:spcBef>
                <a:spcPct val="50000"/>
              </a:spcBef>
              <a:buClr>
                <a:schemeClr val="bg2"/>
              </a:buClr>
              <a:buChar char="•"/>
              <a:defRPr sz="2200">
                <a:solidFill>
                  <a:schemeClr val="bg1"/>
                </a:solidFill>
                <a:latin typeface="Swis721 BT" pitchFamily="34" charset="0"/>
              </a:defRPr>
            </a:lvl2pPr>
            <a:lvl3pPr marL="1143000" indent="-228600" defTabSz="820738" eaLnBrk="0" hangingPunct="0">
              <a:lnSpc>
                <a:spcPct val="90000"/>
              </a:lnSpc>
              <a:spcBef>
                <a:spcPct val="50000"/>
              </a:spcBef>
              <a:buChar char="•"/>
              <a:defRPr sz="2400">
                <a:solidFill>
                  <a:schemeClr val="bg1"/>
                </a:solidFill>
                <a:latin typeface="Swis721 BT" pitchFamily="34" charset="0"/>
              </a:defRPr>
            </a:lvl3pPr>
            <a:lvl4pPr marL="1600200" indent="-228600" defTabSz="820738" eaLnBrk="0" hangingPunct="0">
              <a:spcBef>
                <a:spcPct val="20000"/>
              </a:spcBef>
              <a:buChar char="–"/>
              <a:defRPr sz="2000">
                <a:solidFill>
                  <a:schemeClr val="tx1"/>
                </a:solidFill>
                <a:latin typeface="Arial" pitchFamily="34" charset="0"/>
              </a:defRPr>
            </a:lvl4pPr>
            <a:lvl5pPr marL="2057400" indent="-228600" defTabSz="820738" eaLnBrk="0" hangingPunct="0">
              <a:spcBef>
                <a:spcPct val="20000"/>
              </a:spcBef>
              <a:buChar char="»"/>
              <a:defRPr sz="2000">
                <a:solidFill>
                  <a:schemeClr val="tx1"/>
                </a:solidFill>
                <a:latin typeface="Arial" pitchFamily="34" charset="0"/>
              </a:defRPr>
            </a:lvl5pPr>
            <a:lvl6pPr marL="2514600" indent="-228600" defTabSz="820738" eaLnBrk="0" fontAlgn="base" hangingPunct="0">
              <a:spcBef>
                <a:spcPct val="20000"/>
              </a:spcBef>
              <a:spcAft>
                <a:spcPct val="0"/>
              </a:spcAft>
              <a:buChar char="»"/>
              <a:defRPr sz="2000">
                <a:solidFill>
                  <a:schemeClr val="tx1"/>
                </a:solidFill>
                <a:latin typeface="Arial" pitchFamily="34" charset="0"/>
              </a:defRPr>
            </a:lvl6pPr>
            <a:lvl7pPr marL="2971800" indent="-228600" defTabSz="820738" eaLnBrk="0" fontAlgn="base" hangingPunct="0">
              <a:spcBef>
                <a:spcPct val="20000"/>
              </a:spcBef>
              <a:spcAft>
                <a:spcPct val="0"/>
              </a:spcAft>
              <a:buChar char="»"/>
              <a:defRPr sz="2000">
                <a:solidFill>
                  <a:schemeClr val="tx1"/>
                </a:solidFill>
                <a:latin typeface="Arial" pitchFamily="34" charset="0"/>
              </a:defRPr>
            </a:lvl7pPr>
            <a:lvl8pPr marL="3429000" indent="-228600" defTabSz="820738" eaLnBrk="0" fontAlgn="base" hangingPunct="0">
              <a:spcBef>
                <a:spcPct val="20000"/>
              </a:spcBef>
              <a:spcAft>
                <a:spcPct val="0"/>
              </a:spcAft>
              <a:buChar char="»"/>
              <a:defRPr sz="2000">
                <a:solidFill>
                  <a:schemeClr val="tx1"/>
                </a:solidFill>
                <a:latin typeface="Arial" pitchFamily="34" charset="0"/>
              </a:defRPr>
            </a:lvl8pPr>
            <a:lvl9pPr marL="3886200" indent="-228600" defTabSz="820738"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00000"/>
              </a:lnSpc>
              <a:spcBef>
                <a:spcPct val="0"/>
              </a:spcBef>
              <a:buClrTx/>
              <a:buNone/>
            </a:pPr>
            <a:r>
              <a:rPr lang="en-US" altLang="en-US" sz="1200" dirty="0" smtClean="0">
                <a:solidFill>
                  <a:schemeClr val="tx1">
                    <a:lumMod val="75000"/>
                    <a:lumOff val="25000"/>
                  </a:schemeClr>
                </a:solidFill>
                <a:latin typeface="Swis721 Lt BT" panose="020B0403020202020204" pitchFamily="34" charset="0"/>
              </a:rPr>
              <a:t>Hi, I’m </a:t>
            </a:r>
            <a:r>
              <a:rPr lang="en-US" altLang="en-US" sz="1200" b="1" dirty="0" smtClean="0">
                <a:solidFill>
                  <a:schemeClr val="tx1">
                    <a:lumMod val="75000"/>
                    <a:lumOff val="25000"/>
                  </a:schemeClr>
                </a:solidFill>
              </a:rPr>
              <a:t>Susan</a:t>
            </a:r>
          </a:p>
        </p:txBody>
      </p:sp>
      <p:sp>
        <p:nvSpPr>
          <p:cNvPr id="9" name="TextBox 8"/>
          <p:cNvSpPr txBox="1"/>
          <p:nvPr/>
        </p:nvSpPr>
        <p:spPr>
          <a:xfrm>
            <a:off x="704183" y="0"/>
            <a:ext cx="2191417" cy="504749"/>
          </a:xfrm>
          <a:prstGeom prst="rect">
            <a:avLst/>
          </a:prstGeom>
          <a:solidFill>
            <a:srgbClr val="F8971D"/>
          </a:solidFill>
          <a:effectLst/>
        </p:spPr>
        <p:txBody>
          <a:bodyPr wrap="square" lIns="91440" tIns="73152" rIns="91440" bIns="73152" rtlCol="0" anchor="b" anchorCtr="0">
            <a:noAutofit/>
          </a:bodyPr>
          <a:lstStyle/>
          <a:p>
            <a:pPr algn="ctr">
              <a:lnSpc>
                <a:spcPts val="1600"/>
              </a:lnSpc>
            </a:pPr>
            <a:r>
              <a:rPr lang="en-US" sz="1000" spc="50" dirty="0" smtClean="0">
                <a:solidFill>
                  <a:schemeClr val="bg1"/>
                </a:solidFill>
                <a:latin typeface="HeronSerif SemiBold" panose="02000503000000020004" pitchFamily="2" charset="0"/>
                <a:cs typeface="Georgia"/>
              </a:rPr>
              <a:t>PRIORITY PLANNING PROJECT</a:t>
            </a:r>
            <a:endParaRPr lang="en-US" sz="1000" spc="50" dirty="0">
              <a:solidFill>
                <a:schemeClr val="bg1"/>
              </a:solidFill>
              <a:latin typeface="HeronSerif SemiBold" panose="02000503000000020004" pitchFamily="2" charset="0"/>
              <a:cs typeface="Georgia"/>
            </a:endParaRPr>
          </a:p>
        </p:txBody>
      </p:sp>
    </p:spTree>
    <p:extLst>
      <p:ext uri="{BB962C8B-B14F-4D97-AF65-F5344CB8AC3E}">
        <p14:creationId xmlns:p14="http://schemas.microsoft.com/office/powerpoint/2010/main" val="3756719905"/>
      </p:ext>
    </p:extLst>
  </p:cSld>
  <p:clrMapOvr>
    <a:masterClrMapping/>
  </p:clrMapOvr>
  <p:transition advTm="20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 r="36"/>
          <a:stretch/>
        </p:blipFill>
        <p:spPr bwMode="auto">
          <a:xfrm>
            <a:off x="-310896" y="9"/>
            <a:ext cx="7634850" cy="5155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6972300" y="-1518981"/>
            <a:ext cx="2171700" cy="1354217"/>
          </a:xfrm>
          <a:prstGeom prst="rect">
            <a:avLst/>
          </a:prstGeom>
        </p:spPr>
        <p:style>
          <a:lnRef idx="0">
            <a:scrgbClr r="0" g="0" b="0"/>
          </a:lnRef>
          <a:fillRef idx="1001">
            <a:schemeClr val="lt2"/>
          </a:fillRef>
          <a:effectRef idx="0">
            <a:scrgbClr r="0" g="0" b="0"/>
          </a:effectRef>
          <a:fontRef idx="major"/>
        </p:style>
        <p:txBody>
          <a:bodyPr wrap="square" lIns="0" tIns="182880" bIns="182880">
            <a:spAutoFit/>
          </a:bodyPr>
          <a:lstStyle/>
          <a:p>
            <a:pPr algn="ctr"/>
            <a:r>
              <a:rPr lang="en-US" sz="1600" spc="-30" dirty="0" smtClean="0">
                <a:solidFill>
                  <a:srgbClr val="002060"/>
                </a:solidFill>
                <a:latin typeface="Swis721 Cn BT" panose="020B0506020202030204" pitchFamily="34" charset="0"/>
              </a:rPr>
              <a:t>Solution 1:</a:t>
            </a:r>
          </a:p>
          <a:p>
            <a:pPr algn="ctr"/>
            <a:endParaRPr lang="en-US" sz="1600" spc="-30" dirty="0">
              <a:solidFill>
                <a:srgbClr val="002060"/>
              </a:solidFill>
              <a:latin typeface="Swis721 Cn BT" panose="020B0506020202030204" pitchFamily="34" charset="0"/>
            </a:endParaRPr>
          </a:p>
          <a:p>
            <a:pPr algn="ctr"/>
            <a:r>
              <a:rPr lang="en-US" sz="1600" spc="-30" dirty="0" smtClean="0">
                <a:solidFill>
                  <a:srgbClr val="002060"/>
                </a:solidFill>
                <a:latin typeface="Swis721 Cn BT" panose="020B0506020202030204" pitchFamily="34" charset="0"/>
              </a:rPr>
              <a:t>Move street under train</a:t>
            </a:r>
          </a:p>
          <a:p>
            <a:pPr algn="ctr"/>
            <a:r>
              <a:rPr lang="en-US" sz="1600" spc="-30" dirty="0" smtClean="0">
                <a:solidFill>
                  <a:srgbClr val="002060"/>
                </a:solidFill>
                <a:latin typeface="Swis721 Cn BT" panose="020B0506020202030204" pitchFamily="34" charset="0"/>
              </a:rPr>
              <a:t>=further bifurcation</a:t>
            </a:r>
            <a:endParaRPr lang="en-US" dirty="0">
              <a:solidFill>
                <a:srgbClr val="002060"/>
              </a:solidFill>
              <a:latin typeface="Swis721 Cn BT" panose="020B0506020202030204" pitchFamily="34" charset="0"/>
            </a:endParaRPr>
          </a:p>
        </p:txBody>
      </p:sp>
      <p:sp>
        <p:nvSpPr>
          <p:cNvPr id="9" name="Rectangle 8"/>
          <p:cNvSpPr/>
          <p:nvPr/>
        </p:nvSpPr>
        <p:spPr>
          <a:xfrm>
            <a:off x="7417885" y="3261524"/>
            <a:ext cx="1559859" cy="1424172"/>
          </a:xfrm>
          <a:prstGeom prst="rect">
            <a:avLst/>
          </a:prstGeom>
        </p:spPr>
        <p:txBody>
          <a:bodyPr wrap="square" anchor="b" anchorCtr="0">
            <a:noAutofit/>
          </a:bodyPr>
          <a:lstStyle/>
          <a:p>
            <a:r>
              <a:rPr lang="en-US" sz="1200" dirty="0" smtClean="0">
                <a:solidFill>
                  <a:srgbClr val="FF9933"/>
                </a:solidFill>
                <a:latin typeface="HeronSerif SemiBold" panose="02000503000000020004" pitchFamily="50" charset="0"/>
              </a:rPr>
              <a:t>SOLUTION 1: </a:t>
            </a:r>
            <a:r>
              <a:rPr lang="en-US" sz="1200" dirty="0">
                <a:solidFill>
                  <a:srgbClr val="FF9933"/>
                </a:solidFill>
                <a:latin typeface="HeronSerif SemiBold" panose="02000503000000020004" pitchFamily="50" charset="0"/>
              </a:rPr>
              <a:t/>
            </a:r>
            <a:br>
              <a:rPr lang="en-US" sz="1200" dirty="0">
                <a:solidFill>
                  <a:srgbClr val="FF9933"/>
                </a:solidFill>
                <a:latin typeface="HeronSerif SemiBold" panose="02000503000000020004" pitchFamily="50" charset="0"/>
              </a:rPr>
            </a:br>
            <a:r>
              <a:rPr lang="en-US" sz="1200" dirty="0">
                <a:solidFill>
                  <a:srgbClr val="002060"/>
                </a:solidFill>
                <a:latin typeface="HeronSerif SemiBold" panose="02000503000000020004" pitchFamily="50" charset="0"/>
              </a:rPr>
              <a:t>Move street under </a:t>
            </a:r>
            <a:r>
              <a:rPr lang="en-US" sz="1200" dirty="0" smtClean="0">
                <a:solidFill>
                  <a:srgbClr val="002060"/>
                </a:solidFill>
                <a:latin typeface="HeronSerif SemiBold" panose="02000503000000020004" pitchFamily="50" charset="0"/>
              </a:rPr>
              <a:t>train</a:t>
            </a:r>
            <a:endParaRPr lang="en-US" sz="1200" dirty="0">
              <a:solidFill>
                <a:srgbClr val="002060"/>
              </a:solidFill>
              <a:latin typeface="HeronSerif SemiBold" panose="02000503000000020004" pitchFamily="50" charset="0"/>
            </a:endParaRPr>
          </a:p>
        </p:txBody>
      </p:sp>
      <p:sp>
        <p:nvSpPr>
          <p:cNvPr id="10" name="Title 1"/>
          <p:cNvSpPr txBox="1">
            <a:spLocks/>
          </p:cNvSpPr>
          <p:nvPr/>
        </p:nvSpPr>
        <p:spPr>
          <a:xfrm>
            <a:off x="7417885" y="365008"/>
            <a:ext cx="1559859" cy="1145952"/>
          </a:xfrm>
          <a:prstGeom prst="rect">
            <a:avLst/>
          </a:prstGeom>
          <a:effectLst>
            <a:outerShdw blurRad="50800" dist="38100" dir="2700000" algn="tl" rotWithShape="0">
              <a:schemeClr val="bg1">
                <a:alpha val="40000"/>
              </a:schemeClr>
            </a:outerShdw>
          </a:effectLst>
        </p:spPr>
        <p:txBody>
          <a:bodyPr/>
          <a:lstStyle>
            <a:lvl1pPr algn="l" defTabSz="914400" rtl="0" eaLnBrk="1" latinLnBrk="0" hangingPunct="1">
              <a:spcBef>
                <a:spcPct val="0"/>
              </a:spcBef>
              <a:buNone/>
              <a:defRPr sz="2800" b="1" kern="1200">
                <a:solidFill>
                  <a:srgbClr val="F88D0C"/>
                </a:solidFill>
                <a:latin typeface="Bebas Neue Bold" pitchFamily="34" charset="0"/>
                <a:ea typeface="+mj-ea"/>
                <a:cs typeface="+mj-cs"/>
              </a:defRPr>
            </a:lvl1pPr>
          </a:lstStyle>
          <a:p>
            <a:r>
              <a:rPr lang="en-US" sz="1400" dirty="0" smtClean="0">
                <a:solidFill>
                  <a:schemeClr val="tx1"/>
                </a:solidFill>
                <a:latin typeface="Swis721 BT" panose="020B0504020202020204" pitchFamily="34" charset="0"/>
              </a:rPr>
              <a:t>Infrastructure Impacts</a:t>
            </a:r>
            <a:endParaRPr lang="en-US" sz="1400" dirty="0">
              <a:solidFill>
                <a:schemeClr val="tx1"/>
              </a:solidFill>
              <a:latin typeface="Swis721 BT" panose="020B0504020202020204" pitchFamily="34" charset="0"/>
            </a:endParaRPr>
          </a:p>
        </p:txBody>
      </p:sp>
    </p:spTree>
    <p:extLst>
      <p:ext uri="{BB962C8B-B14F-4D97-AF65-F5344CB8AC3E}">
        <p14:creationId xmlns:p14="http://schemas.microsoft.com/office/powerpoint/2010/main" val="20691763"/>
      </p:ext>
    </p:extLst>
  </p:cSld>
  <p:clrMapOvr>
    <a:masterClrMapping/>
  </p:clrMapOvr>
  <p:transition advTm="20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Citywide\Work Plan Development\Priority Project Updates\Pecha Kucha Powerpoint\RAB\Images\DTX-16TH-PER-04J.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 r="62"/>
          <a:stretch/>
        </p:blipFill>
        <p:spPr bwMode="auto">
          <a:xfrm>
            <a:off x="-310896" y="0"/>
            <a:ext cx="7634868" cy="5143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972300" y="-1807917"/>
            <a:ext cx="2171700" cy="1600438"/>
          </a:xfrm>
          <a:prstGeom prst="rect">
            <a:avLst/>
          </a:prstGeom>
        </p:spPr>
        <p:style>
          <a:lnRef idx="0">
            <a:scrgbClr r="0" g="0" b="0"/>
          </a:lnRef>
          <a:fillRef idx="1001">
            <a:schemeClr val="lt2"/>
          </a:fillRef>
          <a:effectRef idx="0">
            <a:scrgbClr r="0" g="0" b="0"/>
          </a:effectRef>
          <a:fontRef idx="major"/>
        </p:style>
        <p:txBody>
          <a:bodyPr wrap="square" lIns="91440" tIns="182880" bIns="182880">
            <a:spAutoFit/>
          </a:bodyPr>
          <a:lstStyle/>
          <a:p>
            <a:pPr algn="ctr"/>
            <a:r>
              <a:rPr lang="en-US" sz="1600" spc="-30" dirty="0" smtClean="0">
                <a:solidFill>
                  <a:srgbClr val="002060"/>
                </a:solidFill>
                <a:latin typeface="Swis721 Cn BT" panose="020B0506020202030204" pitchFamily="34" charset="0"/>
              </a:rPr>
              <a:t>Solution 2:</a:t>
            </a:r>
          </a:p>
          <a:p>
            <a:pPr algn="ctr"/>
            <a:endParaRPr lang="en-US" sz="1600" spc="-30" dirty="0">
              <a:solidFill>
                <a:srgbClr val="002060"/>
              </a:solidFill>
              <a:latin typeface="Swis721 Cn BT" panose="020B0506020202030204" pitchFamily="34" charset="0"/>
            </a:endParaRPr>
          </a:p>
          <a:p>
            <a:pPr algn="ctr"/>
            <a:r>
              <a:rPr lang="en-US" sz="1600" spc="-30" dirty="0" smtClean="0">
                <a:solidFill>
                  <a:srgbClr val="002060"/>
                </a:solidFill>
                <a:latin typeface="Swis721 Cn BT" panose="020B0506020202030204" pitchFamily="34" charset="0"/>
              </a:rPr>
              <a:t>Move trains  underground</a:t>
            </a:r>
            <a:endParaRPr lang="en-US" sz="1600" dirty="0">
              <a:solidFill>
                <a:srgbClr val="002060"/>
              </a:solidFill>
              <a:latin typeface="Swis721 Cn BT" panose="020B0506020202030204" pitchFamily="34" charset="0"/>
            </a:endParaRPr>
          </a:p>
          <a:p>
            <a:pPr algn="ctr"/>
            <a:r>
              <a:rPr lang="en-US" sz="1600" spc="-30" dirty="0" smtClean="0">
                <a:solidFill>
                  <a:srgbClr val="002060"/>
                </a:solidFill>
                <a:latin typeface="Swis721 Cn BT" panose="020B0506020202030204" pitchFamily="34" charset="0"/>
              </a:rPr>
              <a:t>= reclaim/reconnect</a:t>
            </a:r>
          </a:p>
          <a:p>
            <a:pPr algn="ctr"/>
            <a:r>
              <a:rPr lang="en-US" sz="1600" spc="-30" dirty="0" smtClean="0">
                <a:solidFill>
                  <a:srgbClr val="002060"/>
                </a:solidFill>
                <a:latin typeface="Swis721 Cn BT" panose="020B0506020202030204" pitchFamily="34" charset="0"/>
              </a:rPr>
              <a:t>the surface</a:t>
            </a:r>
          </a:p>
        </p:txBody>
      </p:sp>
      <p:sp>
        <p:nvSpPr>
          <p:cNvPr id="6" name="Rectangle 5"/>
          <p:cNvSpPr/>
          <p:nvPr/>
        </p:nvSpPr>
        <p:spPr>
          <a:xfrm>
            <a:off x="7417885" y="3261524"/>
            <a:ext cx="1559859" cy="1424172"/>
          </a:xfrm>
          <a:prstGeom prst="rect">
            <a:avLst/>
          </a:prstGeom>
        </p:spPr>
        <p:txBody>
          <a:bodyPr wrap="square" anchor="b" anchorCtr="0">
            <a:noAutofit/>
          </a:bodyPr>
          <a:lstStyle/>
          <a:p>
            <a:r>
              <a:rPr lang="en-US" sz="1200" dirty="0" smtClean="0">
                <a:solidFill>
                  <a:srgbClr val="FF9933"/>
                </a:solidFill>
                <a:latin typeface="HeronSerif SemiBold" panose="02000503000000020004" pitchFamily="50" charset="0"/>
              </a:rPr>
              <a:t>SOLUTION 2: </a:t>
            </a:r>
            <a:r>
              <a:rPr lang="en-US" sz="1200" dirty="0">
                <a:solidFill>
                  <a:srgbClr val="FF9933"/>
                </a:solidFill>
                <a:latin typeface="HeronSerif SemiBold" panose="02000503000000020004" pitchFamily="50" charset="0"/>
              </a:rPr>
              <a:t/>
            </a:r>
            <a:br>
              <a:rPr lang="en-US" sz="1200" dirty="0">
                <a:solidFill>
                  <a:srgbClr val="FF9933"/>
                </a:solidFill>
                <a:latin typeface="HeronSerif SemiBold" panose="02000503000000020004" pitchFamily="50" charset="0"/>
              </a:rPr>
            </a:br>
            <a:r>
              <a:rPr lang="en-US" sz="1200" dirty="0">
                <a:solidFill>
                  <a:srgbClr val="002060"/>
                </a:solidFill>
                <a:latin typeface="HeronSerif SemiBold" panose="02000503000000020004" pitchFamily="50" charset="0"/>
              </a:rPr>
              <a:t>Move trains  </a:t>
            </a:r>
            <a:r>
              <a:rPr lang="en-US" sz="1200" dirty="0" smtClean="0">
                <a:solidFill>
                  <a:srgbClr val="002060"/>
                </a:solidFill>
                <a:latin typeface="HeronSerif SemiBold" panose="02000503000000020004" pitchFamily="50" charset="0"/>
              </a:rPr>
              <a:t>underground</a:t>
            </a:r>
            <a:endParaRPr lang="en-US" sz="1200" dirty="0">
              <a:solidFill>
                <a:srgbClr val="002060"/>
              </a:solidFill>
              <a:latin typeface="HeronSerif SemiBold" panose="02000503000000020004" pitchFamily="50" charset="0"/>
            </a:endParaRPr>
          </a:p>
        </p:txBody>
      </p:sp>
      <p:sp>
        <p:nvSpPr>
          <p:cNvPr id="7" name="Title 1"/>
          <p:cNvSpPr txBox="1">
            <a:spLocks/>
          </p:cNvSpPr>
          <p:nvPr/>
        </p:nvSpPr>
        <p:spPr>
          <a:xfrm>
            <a:off x="7417885" y="365008"/>
            <a:ext cx="1559859" cy="1145952"/>
          </a:xfrm>
          <a:prstGeom prst="rect">
            <a:avLst/>
          </a:prstGeom>
          <a:effectLst>
            <a:outerShdw blurRad="50800" dist="38100" dir="2700000" algn="tl" rotWithShape="0">
              <a:schemeClr val="bg1">
                <a:alpha val="40000"/>
              </a:schemeClr>
            </a:outerShdw>
          </a:effectLst>
        </p:spPr>
        <p:txBody>
          <a:bodyPr/>
          <a:lstStyle>
            <a:lvl1pPr algn="l" defTabSz="914400" rtl="0" eaLnBrk="1" latinLnBrk="0" hangingPunct="1">
              <a:spcBef>
                <a:spcPct val="0"/>
              </a:spcBef>
              <a:buNone/>
              <a:defRPr sz="2800" b="1" kern="1200">
                <a:solidFill>
                  <a:srgbClr val="F88D0C"/>
                </a:solidFill>
                <a:latin typeface="Bebas Neue Bold" pitchFamily="34" charset="0"/>
                <a:ea typeface="+mj-ea"/>
                <a:cs typeface="+mj-cs"/>
              </a:defRPr>
            </a:lvl1pPr>
          </a:lstStyle>
          <a:p>
            <a:r>
              <a:rPr lang="en-US" sz="1400" dirty="0" smtClean="0">
                <a:solidFill>
                  <a:schemeClr val="tx1"/>
                </a:solidFill>
                <a:latin typeface="Swis721 BT" panose="020B0504020202020204" pitchFamily="34" charset="0"/>
              </a:rPr>
              <a:t>Infrastructure Impacts</a:t>
            </a:r>
            <a:endParaRPr lang="en-US" sz="1400" dirty="0">
              <a:solidFill>
                <a:schemeClr val="tx1"/>
              </a:solidFill>
              <a:latin typeface="Swis721 BT" panose="020B0504020202020204" pitchFamily="34" charset="0"/>
            </a:endParaRPr>
          </a:p>
        </p:txBody>
      </p:sp>
    </p:spTree>
    <p:extLst>
      <p:ext uri="{BB962C8B-B14F-4D97-AF65-F5344CB8AC3E}">
        <p14:creationId xmlns:p14="http://schemas.microsoft.com/office/powerpoint/2010/main" val="4211634332"/>
      </p:ext>
    </p:extLst>
  </p:cSld>
  <p:clrMapOvr>
    <a:masterClrMapping/>
  </p:clrMapOvr>
  <p:transition advTm="20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Citywide\Work Plan Development\Priority Project Updates\Pecha Kucha Powerpoint\RAB\Images\Railyards_Poster MDA  04.03.2018-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7319957"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417885" y="365008"/>
            <a:ext cx="1559859" cy="1145952"/>
          </a:xfrm>
          <a:prstGeom prst="rect">
            <a:avLst/>
          </a:prstGeom>
          <a:effectLst>
            <a:outerShdw blurRad="50800" dist="38100" dir="2700000" algn="tl" rotWithShape="0">
              <a:schemeClr val="bg1">
                <a:alpha val="40000"/>
              </a:schemeClr>
            </a:outerShdw>
          </a:effectLst>
        </p:spPr>
        <p:txBody>
          <a:bodyPr/>
          <a:lstStyle>
            <a:lvl1pPr algn="l" defTabSz="914400" rtl="0" eaLnBrk="1" latinLnBrk="0" hangingPunct="1">
              <a:spcBef>
                <a:spcPct val="0"/>
              </a:spcBef>
              <a:buNone/>
              <a:defRPr sz="2800" b="1" kern="1200">
                <a:solidFill>
                  <a:srgbClr val="F88D0C"/>
                </a:solidFill>
                <a:latin typeface="Bebas Neue Bold" pitchFamily="34" charset="0"/>
                <a:ea typeface="+mj-ea"/>
                <a:cs typeface="+mj-cs"/>
              </a:defRPr>
            </a:lvl1pPr>
          </a:lstStyle>
          <a:p>
            <a:r>
              <a:rPr lang="en-US" sz="1400" dirty="0">
                <a:solidFill>
                  <a:schemeClr val="tx1"/>
                </a:solidFill>
                <a:latin typeface="Swis721 BT" panose="020B0504020202020204" pitchFamily="34" charset="0"/>
              </a:rPr>
              <a:t>Rail Alignments </a:t>
            </a:r>
            <a:r>
              <a:rPr lang="en-US" sz="1400" dirty="0" smtClean="0">
                <a:solidFill>
                  <a:schemeClr val="tx1"/>
                </a:solidFill>
                <a:latin typeface="Swis721 BT" panose="020B0504020202020204" pitchFamily="34" charset="0"/>
              </a:rPr>
              <a:t>to Salesforce </a:t>
            </a:r>
            <a:r>
              <a:rPr lang="en-US" sz="1400" dirty="0">
                <a:solidFill>
                  <a:schemeClr val="tx1"/>
                </a:solidFill>
                <a:latin typeface="Swis721 BT" panose="020B0504020202020204" pitchFamily="34" charset="0"/>
              </a:rPr>
              <a:t>Transit Center (SFTC)</a:t>
            </a:r>
          </a:p>
        </p:txBody>
      </p:sp>
    </p:spTree>
    <p:extLst>
      <p:ext uri="{BB962C8B-B14F-4D97-AF65-F5344CB8AC3E}">
        <p14:creationId xmlns:p14="http://schemas.microsoft.com/office/powerpoint/2010/main" val="2737894924"/>
      </p:ext>
    </p:extLst>
  </p:cSld>
  <p:clrMapOvr>
    <a:masterClrMapping/>
  </p:clrMapOvr>
  <p:transition advTm="20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Citywide\Work Plan Development\Priority Project Updates\Pecha Kucha Powerpoint\RAB\Images\Railyards_Poster MDA  04.03.2018-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7319956"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417885" y="365008"/>
            <a:ext cx="1559859" cy="1145952"/>
          </a:xfrm>
          <a:prstGeom prst="rect">
            <a:avLst/>
          </a:prstGeom>
          <a:effectLst>
            <a:outerShdw blurRad="50800" dist="38100" dir="2700000" algn="tl" rotWithShape="0">
              <a:schemeClr val="bg1">
                <a:alpha val="40000"/>
              </a:schemeClr>
            </a:outerShdw>
          </a:effectLst>
        </p:spPr>
        <p:txBody>
          <a:bodyPr/>
          <a:lstStyle>
            <a:lvl1pPr algn="l" defTabSz="914400" rtl="0" eaLnBrk="1" latinLnBrk="0" hangingPunct="1">
              <a:spcBef>
                <a:spcPct val="0"/>
              </a:spcBef>
              <a:buNone/>
              <a:defRPr sz="2800" b="1" kern="1200">
                <a:solidFill>
                  <a:srgbClr val="F88D0C"/>
                </a:solidFill>
                <a:latin typeface="Bebas Neue Bold" pitchFamily="34" charset="0"/>
                <a:ea typeface="+mj-ea"/>
                <a:cs typeface="+mj-cs"/>
              </a:defRPr>
            </a:lvl1pPr>
          </a:lstStyle>
          <a:p>
            <a:r>
              <a:rPr lang="en-US" sz="1400" dirty="0">
                <a:solidFill>
                  <a:schemeClr val="tx1"/>
                </a:solidFill>
                <a:latin typeface="Swis721 BT" panose="020B0504020202020204" pitchFamily="34" charset="0"/>
              </a:rPr>
              <a:t>Rail Alignments </a:t>
            </a:r>
            <a:r>
              <a:rPr lang="en-US" sz="1400" dirty="0" smtClean="0">
                <a:solidFill>
                  <a:schemeClr val="tx1"/>
                </a:solidFill>
                <a:latin typeface="Swis721 BT" panose="020B0504020202020204" pitchFamily="34" charset="0"/>
              </a:rPr>
              <a:t>to Salesforce </a:t>
            </a:r>
            <a:r>
              <a:rPr lang="en-US" sz="1400" dirty="0">
                <a:solidFill>
                  <a:schemeClr val="tx1"/>
                </a:solidFill>
                <a:latin typeface="Swis721 BT" panose="020B0504020202020204" pitchFamily="34" charset="0"/>
              </a:rPr>
              <a:t>Transit Center (SFTC)</a:t>
            </a:r>
          </a:p>
        </p:txBody>
      </p:sp>
    </p:spTree>
    <p:extLst>
      <p:ext uri="{BB962C8B-B14F-4D97-AF65-F5344CB8AC3E}">
        <p14:creationId xmlns:p14="http://schemas.microsoft.com/office/powerpoint/2010/main" val="3388654383"/>
      </p:ext>
    </p:extLst>
  </p:cSld>
  <p:clrMapOvr>
    <a:masterClrMapping/>
  </p:clrMapOvr>
  <p:transition advTm="20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I:\Citywide\Work Plan Development\Priority Project Updates\Pecha Kucha Powerpoint\RAB\Images\RAB Loop Options MDA from PDF 04.03.2018-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19956"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212310" y="-1324312"/>
            <a:ext cx="2095500" cy="1107996"/>
          </a:xfrm>
          <a:prstGeom prst="rect">
            <a:avLst/>
          </a:prstGeom>
        </p:spPr>
        <p:style>
          <a:lnRef idx="0">
            <a:scrgbClr r="0" g="0" b="0"/>
          </a:lnRef>
          <a:fillRef idx="1001">
            <a:schemeClr val="lt2"/>
          </a:fillRef>
          <a:effectRef idx="0">
            <a:scrgbClr r="0" g="0" b="0"/>
          </a:effectRef>
          <a:fontRef idx="major"/>
        </p:style>
        <p:txBody>
          <a:bodyPr wrap="square" lIns="91440" tIns="182880" bIns="182880">
            <a:spAutoFit/>
          </a:bodyPr>
          <a:lstStyle/>
          <a:p>
            <a:pPr algn="ctr"/>
            <a:r>
              <a:rPr lang="en-US" sz="1600" spc="-30" dirty="0" smtClean="0">
                <a:solidFill>
                  <a:srgbClr val="002060"/>
                </a:solidFill>
                <a:latin typeface="Swis721 Cn BT" panose="020B0506020202030204" pitchFamily="34" charset="0"/>
              </a:rPr>
              <a:t>Loops not needed now but will be when more trains travel the corridor</a:t>
            </a:r>
          </a:p>
        </p:txBody>
      </p:sp>
      <p:sp>
        <p:nvSpPr>
          <p:cNvPr id="5" name="Title 1"/>
          <p:cNvSpPr txBox="1">
            <a:spLocks/>
          </p:cNvSpPr>
          <p:nvPr/>
        </p:nvSpPr>
        <p:spPr>
          <a:xfrm>
            <a:off x="7417885" y="365008"/>
            <a:ext cx="1559859" cy="1145952"/>
          </a:xfrm>
          <a:prstGeom prst="rect">
            <a:avLst/>
          </a:prstGeom>
          <a:effectLst>
            <a:outerShdw blurRad="50800" dist="38100" dir="2700000" algn="tl" rotWithShape="0">
              <a:schemeClr val="bg1">
                <a:alpha val="40000"/>
              </a:schemeClr>
            </a:outerShdw>
          </a:effectLst>
        </p:spPr>
        <p:txBody>
          <a:bodyPr/>
          <a:lstStyle>
            <a:lvl1pPr algn="l" defTabSz="914400" rtl="0" eaLnBrk="1" latinLnBrk="0" hangingPunct="1">
              <a:spcBef>
                <a:spcPct val="0"/>
              </a:spcBef>
              <a:buNone/>
              <a:defRPr sz="2800" b="1" kern="1200">
                <a:solidFill>
                  <a:srgbClr val="F88D0C"/>
                </a:solidFill>
                <a:latin typeface="Bebas Neue Bold" pitchFamily="34" charset="0"/>
                <a:ea typeface="+mj-ea"/>
                <a:cs typeface="+mj-cs"/>
              </a:defRPr>
            </a:lvl1pPr>
          </a:lstStyle>
          <a:p>
            <a:r>
              <a:rPr lang="en-US" sz="1400" dirty="0" smtClean="0">
                <a:solidFill>
                  <a:schemeClr val="tx1"/>
                </a:solidFill>
                <a:latin typeface="Swis721 BT" panose="020B0504020202020204" pitchFamily="34" charset="0"/>
              </a:rPr>
              <a:t>Transit Center (SFTC</a:t>
            </a:r>
            <a:r>
              <a:rPr lang="en-US" sz="1400" dirty="0" smtClean="0">
                <a:solidFill>
                  <a:schemeClr val="tx1"/>
                </a:solidFill>
                <a:latin typeface="Swis721 BT" panose="020B0504020202020204" pitchFamily="34" charset="0"/>
              </a:rPr>
              <a:t>) Loop/Extension</a:t>
            </a:r>
            <a:endParaRPr lang="en-US" sz="1400" dirty="0">
              <a:solidFill>
                <a:schemeClr val="tx1"/>
              </a:solidFill>
              <a:latin typeface="Swis721 BT" panose="020B0504020202020204" pitchFamily="34" charset="0"/>
            </a:endParaRPr>
          </a:p>
        </p:txBody>
      </p:sp>
      <p:sp>
        <p:nvSpPr>
          <p:cNvPr id="7" name="Rectangle 6"/>
          <p:cNvSpPr/>
          <p:nvPr/>
        </p:nvSpPr>
        <p:spPr>
          <a:xfrm>
            <a:off x="7417885" y="3261524"/>
            <a:ext cx="1559859" cy="1424172"/>
          </a:xfrm>
          <a:prstGeom prst="rect">
            <a:avLst/>
          </a:prstGeom>
        </p:spPr>
        <p:txBody>
          <a:bodyPr wrap="square" anchor="b" anchorCtr="0">
            <a:noAutofit/>
          </a:bodyPr>
          <a:lstStyle/>
          <a:p>
            <a:r>
              <a:rPr lang="en-US" sz="1200" dirty="0">
                <a:solidFill>
                  <a:srgbClr val="002060"/>
                </a:solidFill>
                <a:latin typeface="HeronSerif SemiBold" panose="02000503000000020004" pitchFamily="50" charset="0"/>
              </a:rPr>
              <a:t>Loops not needed now but will be when more trains travel the corridor</a:t>
            </a:r>
          </a:p>
        </p:txBody>
      </p:sp>
    </p:spTree>
    <p:extLst>
      <p:ext uri="{BB962C8B-B14F-4D97-AF65-F5344CB8AC3E}">
        <p14:creationId xmlns:p14="http://schemas.microsoft.com/office/powerpoint/2010/main" val="1747198258"/>
      </p:ext>
    </p:extLst>
  </p:cSld>
  <p:clrMapOvr>
    <a:masterClrMapping/>
  </p:clrMapOvr>
  <p:transition advTm="20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Citywide\Transportation Planning\High Speed Rail and Caltrain\Railyards Boulevard Storage study\Meetings\stakeholder mtgs\TAC\draftsTAC and Public Meeting\images\Railyards - flickr cc Joey Parsons.jpg"/>
          <p:cNvPicPr>
            <a:picLocks noChangeAspect="1" noChangeArrowheads="1"/>
          </p:cNvPicPr>
          <p:nvPr/>
        </p:nvPicPr>
        <p:blipFill rotWithShape="1">
          <a:blip r:embed="rId2" cstate="print">
            <a:grayscl/>
            <a:extLst>
              <a:ext uri="{28A0092B-C50C-407E-A947-70E740481C1C}">
                <a14:useLocalDpi xmlns:a14="http://schemas.microsoft.com/office/drawing/2010/main" val="0"/>
              </a:ext>
            </a:extLst>
          </a:blip>
          <a:srcRect b="27620"/>
          <a:stretch/>
        </p:blipFill>
        <p:spPr bwMode="auto">
          <a:xfrm>
            <a:off x="0" y="0"/>
            <a:ext cx="9144000" cy="440055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Railyard Reconfiguration/Relocation</a:t>
            </a:r>
            <a:endParaRPr lang="en-US" dirty="0"/>
          </a:p>
        </p:txBody>
      </p:sp>
      <p:sp>
        <p:nvSpPr>
          <p:cNvPr id="9" name="Rectangle 8"/>
          <p:cNvSpPr/>
          <p:nvPr/>
        </p:nvSpPr>
        <p:spPr>
          <a:xfrm>
            <a:off x="6474148" y="1064885"/>
            <a:ext cx="2669852" cy="923330"/>
          </a:xfrm>
          <a:prstGeom prst="rect">
            <a:avLst/>
          </a:prstGeom>
          <a:solidFill>
            <a:srgbClr val="FF9933"/>
          </a:solidFill>
        </p:spPr>
        <p:style>
          <a:lnRef idx="0">
            <a:scrgbClr r="0" g="0" b="0"/>
          </a:lnRef>
          <a:fillRef idx="1001">
            <a:schemeClr val="lt2"/>
          </a:fillRef>
          <a:effectRef idx="0">
            <a:scrgbClr r="0" g="0" b="0"/>
          </a:effectRef>
          <a:fontRef idx="major"/>
        </p:style>
        <p:txBody>
          <a:bodyPr wrap="square" lIns="182880" tIns="182880" bIns="182880">
            <a:spAutoFit/>
          </a:bodyPr>
          <a:lstStyle/>
          <a:p>
            <a:r>
              <a:rPr lang="en-US" sz="1200" dirty="0" smtClean="0">
                <a:latin typeface="HeronSerif SemiBold" panose="02000503000000020004" pitchFamily="50" charset="0"/>
              </a:rPr>
              <a:t>What if </a:t>
            </a:r>
            <a:r>
              <a:rPr lang="en-US" sz="1200" dirty="0" err="1" smtClean="0">
                <a:latin typeface="HeronSerif SemiBold" panose="02000503000000020004" pitchFamily="50" charset="0"/>
              </a:rPr>
              <a:t>Caltrain</a:t>
            </a:r>
            <a:r>
              <a:rPr lang="en-US" sz="1200" dirty="0" smtClean="0">
                <a:latin typeface="HeronSerif SemiBold" panose="02000503000000020004" pitchFamily="50" charset="0"/>
              </a:rPr>
              <a:t> SEPARATED operations from staging and storage/maintenance?</a:t>
            </a:r>
          </a:p>
        </p:txBody>
      </p:sp>
    </p:spTree>
    <p:extLst>
      <p:ext uri="{BB962C8B-B14F-4D97-AF65-F5344CB8AC3E}">
        <p14:creationId xmlns:p14="http://schemas.microsoft.com/office/powerpoint/2010/main" val="3592497789"/>
      </p:ext>
    </p:extLst>
  </p:cSld>
  <p:clrMapOvr>
    <a:masterClrMapping/>
  </p:clrMapOvr>
  <p:transition advTm="20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   </a:t>
            </a:r>
            <a:endParaRPr lang="en-US" dirty="0"/>
          </a:p>
        </p:txBody>
      </p:sp>
      <p:pic>
        <p:nvPicPr>
          <p:cNvPr id="4" name="Picture 2" descr="I:\Citywide\Transportation Planning\High Speed Rail and Caltrain\Railyards Boulevard Storage study\Meetings\Public\Mtg 1\Graphics\20160123_I-280-01-01.jpg"/>
          <p:cNvPicPr>
            <a:picLocks noChangeAspect="1" noChangeArrowheads="1"/>
          </p:cNvPicPr>
          <p:nvPr/>
        </p:nvPicPr>
        <p:blipFill rotWithShape="1">
          <a:blip r:embed="rId2">
            <a:extLst>
              <a:ext uri="{28A0092B-C50C-407E-A947-70E740481C1C}">
                <a14:useLocalDpi xmlns:a14="http://schemas.microsoft.com/office/drawing/2010/main" val="0"/>
              </a:ext>
            </a:extLst>
          </a:blip>
          <a:srcRect l="45023" t="7524" r="16742" b="58125"/>
          <a:stretch/>
        </p:blipFill>
        <p:spPr bwMode="auto">
          <a:xfrm>
            <a:off x="-1" y="0"/>
            <a:ext cx="4977857"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1422378" y="2569233"/>
            <a:ext cx="234981" cy="234981"/>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HeronSerif Regular" panose="02000503000000020004" pitchFamily="50" charset="0"/>
              </a:rPr>
              <a:t>1</a:t>
            </a:r>
            <a:endParaRPr lang="en-US" sz="1200" dirty="0">
              <a:latin typeface="HeronSerif Regular" panose="02000503000000020004" pitchFamily="50" charset="0"/>
            </a:endParaRPr>
          </a:p>
        </p:txBody>
      </p:sp>
      <p:sp>
        <p:nvSpPr>
          <p:cNvPr id="11" name="Oval 10"/>
          <p:cNvSpPr/>
          <p:nvPr/>
        </p:nvSpPr>
        <p:spPr>
          <a:xfrm>
            <a:off x="1806616" y="3074913"/>
            <a:ext cx="234981" cy="234981"/>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ronSerif Regular" panose="02000503000000020004" pitchFamily="50" charset="0"/>
              </a:rPr>
              <a:t>2</a:t>
            </a:r>
          </a:p>
        </p:txBody>
      </p:sp>
      <p:cxnSp>
        <p:nvCxnSpPr>
          <p:cNvPr id="14" name="Straight Arrow Connector 13"/>
          <p:cNvCxnSpPr/>
          <p:nvPr/>
        </p:nvCxnSpPr>
        <p:spPr>
          <a:xfrm>
            <a:off x="745108" y="2250236"/>
            <a:ext cx="859977" cy="1359739"/>
          </a:xfrm>
          <a:prstGeom prst="straightConnector1">
            <a:avLst/>
          </a:prstGeom>
          <a:ln w="317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3409086">
            <a:off x="837249" y="3193494"/>
            <a:ext cx="809902" cy="276999"/>
          </a:xfrm>
          <a:prstGeom prst="rect">
            <a:avLst/>
          </a:prstGeom>
          <a:noFill/>
          <a:ln>
            <a:noFill/>
          </a:ln>
        </p:spPr>
        <p:txBody>
          <a:bodyPr wrap="none" rtlCol="0">
            <a:spAutoFit/>
          </a:bodyPr>
          <a:lstStyle/>
          <a:p>
            <a:r>
              <a:rPr lang="en-US" sz="1200" b="1" dirty="0" smtClean="0">
                <a:solidFill>
                  <a:schemeClr val="tx2"/>
                </a:solidFill>
                <a:latin typeface="HeronSerif Regular" panose="02000503000000020004" pitchFamily="50" charset="0"/>
              </a:rPr>
              <a:t>1.2 miles</a:t>
            </a:r>
            <a:endParaRPr lang="en-US" sz="1200" b="1" dirty="0">
              <a:solidFill>
                <a:schemeClr val="tx2"/>
              </a:solidFill>
              <a:latin typeface="HeronSerif Regular" panose="02000503000000020004" pitchFamily="50" charset="0"/>
            </a:endParaRPr>
          </a:p>
        </p:txBody>
      </p:sp>
      <p:sp>
        <p:nvSpPr>
          <p:cNvPr id="19" name="Title 1"/>
          <p:cNvSpPr txBox="1">
            <a:spLocks/>
          </p:cNvSpPr>
          <p:nvPr/>
        </p:nvSpPr>
        <p:spPr>
          <a:xfrm>
            <a:off x="508104" y="4420408"/>
            <a:ext cx="4036803" cy="685800"/>
          </a:xfrm>
          <a:prstGeom prst="rect">
            <a:avLst/>
          </a:prstGeom>
          <a:effectLst>
            <a:outerShdw blurRad="50800" dist="38100" dir="2700000" algn="tl" rotWithShape="0">
              <a:schemeClr val="bg1">
                <a:alpha val="40000"/>
              </a:schemeClr>
            </a:outerShdw>
          </a:effectLst>
        </p:spPr>
        <p:txBody>
          <a:bodyPr/>
          <a:lstStyle>
            <a:lvl1pPr algn="l" defTabSz="914400" rtl="0" eaLnBrk="1" latinLnBrk="0" hangingPunct="1">
              <a:spcBef>
                <a:spcPct val="0"/>
              </a:spcBef>
              <a:buNone/>
              <a:defRPr sz="2800" b="1" kern="1200">
                <a:solidFill>
                  <a:srgbClr val="F88D0C"/>
                </a:solidFill>
                <a:latin typeface="Bebas Neue Bold" pitchFamily="34" charset="0"/>
                <a:ea typeface="+mj-ea"/>
                <a:cs typeface="+mj-cs"/>
              </a:defRPr>
            </a:lvl1pPr>
          </a:lstStyle>
          <a:p>
            <a:endParaRPr lang="en-US" sz="1600" dirty="0" smtClean="0">
              <a:latin typeface="Swis721 BT" panose="020B0504020202020204" pitchFamily="34" charset="0"/>
            </a:endParaRPr>
          </a:p>
          <a:p>
            <a:r>
              <a:rPr lang="en-US" sz="1600" dirty="0" smtClean="0">
                <a:solidFill>
                  <a:schemeClr val="tx1"/>
                </a:solidFill>
                <a:latin typeface="Swis721 BT" panose="020B0504020202020204" pitchFamily="34" charset="0"/>
              </a:rPr>
              <a:t>Boulevard I-280: Existing Conditions</a:t>
            </a:r>
            <a:endParaRPr lang="en-US" sz="1600" dirty="0">
              <a:solidFill>
                <a:schemeClr val="tx1"/>
              </a:solidFill>
              <a:latin typeface="Swis721 BT" panose="020B05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3838" y="2579918"/>
            <a:ext cx="4149203" cy="2563581"/>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t="16039" r="27963" b="2630"/>
          <a:stretch/>
        </p:blipFill>
        <p:spPr>
          <a:xfrm>
            <a:off x="4990142" y="-781"/>
            <a:ext cx="4152899" cy="2569083"/>
          </a:xfrm>
          <a:prstGeom prst="rect">
            <a:avLst/>
          </a:prstGeom>
        </p:spPr>
      </p:pic>
      <p:sp>
        <p:nvSpPr>
          <p:cNvPr id="20" name="TextBox 19"/>
          <p:cNvSpPr txBox="1"/>
          <p:nvPr/>
        </p:nvSpPr>
        <p:spPr>
          <a:xfrm>
            <a:off x="5323607" y="4778252"/>
            <a:ext cx="891013" cy="276999"/>
          </a:xfrm>
          <a:prstGeom prst="rect">
            <a:avLst/>
          </a:prstGeom>
          <a:noFill/>
        </p:spPr>
        <p:txBody>
          <a:bodyPr wrap="none" rtlCol="0">
            <a:spAutoFit/>
          </a:bodyPr>
          <a:lstStyle/>
          <a:p>
            <a:r>
              <a:rPr lang="en-US" sz="1200" dirty="0" smtClean="0">
                <a:solidFill>
                  <a:schemeClr val="bg1"/>
                </a:solidFill>
                <a:latin typeface="HeronSerif Regular" panose="02000503000000020004" pitchFamily="50" charset="0"/>
              </a:rPr>
              <a:t>16th Street</a:t>
            </a:r>
            <a:endParaRPr lang="en-US" sz="1200" dirty="0">
              <a:solidFill>
                <a:schemeClr val="bg1"/>
              </a:solidFill>
              <a:latin typeface="HeronSerif Regular" panose="02000503000000020004" pitchFamily="50" charset="0"/>
            </a:endParaRPr>
          </a:p>
        </p:txBody>
      </p:sp>
      <p:sp>
        <p:nvSpPr>
          <p:cNvPr id="21" name="TextBox 20"/>
          <p:cNvSpPr txBox="1"/>
          <p:nvPr/>
        </p:nvSpPr>
        <p:spPr>
          <a:xfrm>
            <a:off x="5323607" y="2214671"/>
            <a:ext cx="2150525" cy="276999"/>
          </a:xfrm>
          <a:prstGeom prst="rect">
            <a:avLst/>
          </a:prstGeom>
          <a:noFill/>
        </p:spPr>
        <p:txBody>
          <a:bodyPr wrap="none" rtlCol="0">
            <a:spAutoFit/>
          </a:bodyPr>
          <a:lstStyle/>
          <a:p>
            <a:r>
              <a:rPr lang="en-US" sz="1200" dirty="0" smtClean="0">
                <a:solidFill>
                  <a:schemeClr val="bg1"/>
                </a:solidFill>
                <a:latin typeface="HeronSerif Regular" panose="02000503000000020004" pitchFamily="50" charset="0"/>
              </a:rPr>
              <a:t>Mission Bay Drive / 7th Street</a:t>
            </a:r>
            <a:endParaRPr lang="en-US" sz="1200" dirty="0">
              <a:solidFill>
                <a:schemeClr val="bg1"/>
              </a:solidFill>
              <a:latin typeface="HeronSerif Regular" panose="02000503000000020004" pitchFamily="50" charset="0"/>
            </a:endParaRPr>
          </a:p>
        </p:txBody>
      </p:sp>
      <p:sp>
        <p:nvSpPr>
          <p:cNvPr id="7" name="TextBox 6"/>
          <p:cNvSpPr txBox="1"/>
          <p:nvPr/>
        </p:nvSpPr>
        <p:spPr>
          <a:xfrm>
            <a:off x="4990143" y="0"/>
            <a:ext cx="2765144" cy="369332"/>
          </a:xfrm>
          <a:prstGeom prst="rect">
            <a:avLst/>
          </a:prstGeom>
          <a:solidFill>
            <a:schemeClr val="tx1"/>
          </a:solidFill>
        </p:spPr>
        <p:txBody>
          <a:bodyPr wrap="square" lIns="91440" tIns="91440" rIns="91440" bIns="91440" rtlCol="0" anchor="ctr" anchorCtr="0">
            <a:spAutoFit/>
          </a:bodyPr>
          <a:lstStyle/>
          <a:p>
            <a:pPr algn="ctr"/>
            <a:r>
              <a:rPr lang="en-US" sz="1200" dirty="0" smtClean="0">
                <a:solidFill>
                  <a:schemeClr val="bg1"/>
                </a:solidFill>
                <a:latin typeface="HeronSerif SemiBold" panose="02000503000000020004" pitchFamily="50" charset="0"/>
                <a:cs typeface="Georgia"/>
              </a:rPr>
              <a:t>Only two surface street crossings</a:t>
            </a:r>
            <a:endParaRPr lang="en-US" sz="1200" dirty="0">
              <a:solidFill>
                <a:schemeClr val="bg1"/>
              </a:solidFill>
              <a:latin typeface="HeronSerif SemiBold" panose="02000503000000020004" pitchFamily="50" charset="0"/>
              <a:cs typeface="Georgia"/>
            </a:endParaRPr>
          </a:p>
        </p:txBody>
      </p:sp>
      <p:sp>
        <p:nvSpPr>
          <p:cNvPr id="23" name="Oval 22"/>
          <p:cNvSpPr/>
          <p:nvPr/>
        </p:nvSpPr>
        <p:spPr>
          <a:xfrm>
            <a:off x="5094645" y="2237018"/>
            <a:ext cx="234981" cy="234981"/>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HeronSerif Regular" panose="02000503000000020004" pitchFamily="50" charset="0"/>
              </a:rPr>
              <a:t>1</a:t>
            </a:r>
            <a:endParaRPr lang="en-US" sz="1200" dirty="0">
              <a:latin typeface="HeronSerif Regular" panose="02000503000000020004" pitchFamily="50" charset="0"/>
            </a:endParaRPr>
          </a:p>
        </p:txBody>
      </p:sp>
      <p:sp>
        <p:nvSpPr>
          <p:cNvPr id="24" name="Oval 23"/>
          <p:cNvSpPr/>
          <p:nvPr/>
        </p:nvSpPr>
        <p:spPr>
          <a:xfrm>
            <a:off x="5097604" y="4807592"/>
            <a:ext cx="234981" cy="234981"/>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ronSerif Regular" panose="02000503000000020004" pitchFamily="50" charset="0"/>
              </a:rPr>
              <a:t>2</a:t>
            </a:r>
          </a:p>
        </p:txBody>
      </p:sp>
    </p:spTree>
    <p:extLst>
      <p:ext uri="{BB962C8B-B14F-4D97-AF65-F5344CB8AC3E}">
        <p14:creationId xmlns:p14="http://schemas.microsoft.com/office/powerpoint/2010/main" val="3552857019"/>
      </p:ext>
    </p:extLst>
  </p:cSld>
  <p:clrMapOvr>
    <a:masterClrMapping/>
  </p:clrMapOvr>
  <p:transition advTm="20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Citywide\Work Plan Development\Priority Project Updates\Pecha Kucha Powerpoint\RAB\Images\Urban Env Opp-01-01-01.jpg"/>
          <p:cNvPicPr>
            <a:picLocks noChangeAspect="1" noChangeArrowheads="1"/>
          </p:cNvPicPr>
          <p:nvPr/>
        </p:nvPicPr>
        <p:blipFill rotWithShape="1">
          <a:blip r:embed="rId2">
            <a:extLst>
              <a:ext uri="{28A0092B-C50C-407E-A947-70E740481C1C}">
                <a14:useLocalDpi xmlns:a14="http://schemas.microsoft.com/office/drawing/2010/main" val="0"/>
              </a:ext>
            </a:extLst>
          </a:blip>
          <a:srcRect t="8773" b="5732"/>
          <a:stretch/>
        </p:blipFill>
        <p:spPr bwMode="auto">
          <a:xfrm>
            <a:off x="-12148" y="0"/>
            <a:ext cx="9156147" cy="44005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Opportunities for the </a:t>
            </a:r>
            <a:r>
              <a:rPr lang="en-US" dirty="0" smtClean="0"/>
              <a:t>Public’s </a:t>
            </a:r>
            <a:r>
              <a:rPr lang="en-US" dirty="0" smtClean="0"/>
              <a:t>Benefit</a:t>
            </a:r>
            <a:endParaRPr lang="en-US" dirty="0"/>
          </a:p>
        </p:txBody>
      </p:sp>
      <p:sp>
        <p:nvSpPr>
          <p:cNvPr id="6" name="TextBox 5"/>
          <p:cNvSpPr txBox="1"/>
          <p:nvPr/>
        </p:nvSpPr>
        <p:spPr>
          <a:xfrm>
            <a:off x="418840" y="2192252"/>
            <a:ext cx="1439112" cy="421577"/>
          </a:xfrm>
          <a:prstGeom prst="rect">
            <a:avLst/>
          </a:prstGeom>
          <a:solidFill>
            <a:srgbClr val="00B050"/>
          </a:solidFill>
          <a:effectLst/>
        </p:spPr>
        <p:txBody>
          <a:bodyPr wrap="none" lIns="182880" tIns="73152" rIns="0" bIns="73152" rtlCol="0" anchor="ctr" anchorCtr="0">
            <a:noAutofit/>
          </a:bodyPr>
          <a:lstStyle/>
          <a:p>
            <a:r>
              <a:rPr lang="en-US" sz="1600" dirty="0" smtClean="0">
                <a:solidFill>
                  <a:schemeClr val="bg1"/>
                </a:solidFill>
                <a:latin typeface="HeronSerif SemiBold" panose="02000503000000020004" pitchFamily="2" charset="0"/>
                <a:cs typeface="Georgia"/>
              </a:rPr>
              <a:t>Open Space</a:t>
            </a:r>
            <a:endParaRPr lang="en-US" sz="1600" dirty="0">
              <a:solidFill>
                <a:schemeClr val="bg1"/>
              </a:solidFill>
              <a:latin typeface="HeronSerif SemiBold" panose="02000503000000020004" pitchFamily="2" charset="0"/>
              <a:cs typeface="Georgia"/>
            </a:endParaRPr>
          </a:p>
        </p:txBody>
      </p:sp>
      <p:sp>
        <p:nvSpPr>
          <p:cNvPr id="7" name="TextBox 6"/>
          <p:cNvSpPr txBox="1"/>
          <p:nvPr/>
        </p:nvSpPr>
        <p:spPr>
          <a:xfrm>
            <a:off x="418839" y="1770675"/>
            <a:ext cx="1156479" cy="421577"/>
          </a:xfrm>
          <a:prstGeom prst="rect">
            <a:avLst/>
          </a:prstGeom>
          <a:solidFill>
            <a:srgbClr val="FF9900"/>
          </a:solidFill>
          <a:effectLst/>
        </p:spPr>
        <p:txBody>
          <a:bodyPr wrap="none" lIns="182880" tIns="73152" rIns="0" bIns="73152" rtlCol="0" anchor="ctr" anchorCtr="0">
            <a:noAutofit/>
          </a:bodyPr>
          <a:lstStyle/>
          <a:p>
            <a:r>
              <a:rPr lang="en-US" sz="1600" dirty="0" smtClean="0">
                <a:solidFill>
                  <a:schemeClr val="bg1"/>
                </a:solidFill>
                <a:latin typeface="HeronSerif SemiBold" panose="02000503000000020004" pitchFamily="2" charset="0"/>
                <a:cs typeface="Georgia"/>
              </a:rPr>
              <a:t>Housing</a:t>
            </a:r>
            <a:endParaRPr lang="en-US" sz="1600" dirty="0">
              <a:solidFill>
                <a:schemeClr val="bg1"/>
              </a:solidFill>
              <a:latin typeface="HeronSerif SemiBold" panose="02000503000000020004" pitchFamily="2" charset="0"/>
              <a:cs typeface="Georgia"/>
            </a:endParaRPr>
          </a:p>
        </p:txBody>
      </p:sp>
      <p:sp>
        <p:nvSpPr>
          <p:cNvPr id="8" name="TextBox 7"/>
          <p:cNvSpPr txBox="1"/>
          <p:nvPr/>
        </p:nvSpPr>
        <p:spPr>
          <a:xfrm>
            <a:off x="418839" y="2613829"/>
            <a:ext cx="1585417" cy="421577"/>
          </a:xfrm>
          <a:prstGeom prst="rect">
            <a:avLst/>
          </a:prstGeom>
          <a:solidFill>
            <a:srgbClr val="FF6699"/>
          </a:solidFill>
          <a:effectLst/>
        </p:spPr>
        <p:txBody>
          <a:bodyPr wrap="none" lIns="182880" tIns="73152" rIns="0" bIns="73152" rtlCol="0" anchor="ctr" anchorCtr="0">
            <a:noAutofit/>
          </a:bodyPr>
          <a:lstStyle/>
          <a:p>
            <a:r>
              <a:rPr lang="en-US" sz="1600" dirty="0" smtClean="0">
                <a:solidFill>
                  <a:schemeClr val="bg1"/>
                </a:solidFill>
                <a:latin typeface="HeronSerif SemiBold" panose="02000503000000020004" pitchFamily="2" charset="0"/>
                <a:cs typeface="Georgia"/>
              </a:rPr>
              <a:t>Office/Retail</a:t>
            </a:r>
            <a:endParaRPr lang="en-US" sz="1600" dirty="0">
              <a:solidFill>
                <a:schemeClr val="bg1"/>
              </a:solidFill>
              <a:latin typeface="HeronSerif SemiBold" panose="02000503000000020004" pitchFamily="2" charset="0"/>
              <a:cs typeface="Georgia"/>
            </a:endParaRPr>
          </a:p>
        </p:txBody>
      </p:sp>
      <p:cxnSp>
        <p:nvCxnSpPr>
          <p:cNvPr id="14" name="Straight Arrow Connector 13"/>
          <p:cNvCxnSpPr/>
          <p:nvPr/>
        </p:nvCxnSpPr>
        <p:spPr>
          <a:xfrm flipH="1" flipV="1">
            <a:off x="3200063" y="1659277"/>
            <a:ext cx="2105362" cy="322186"/>
          </a:xfrm>
          <a:prstGeom prst="straightConnector1">
            <a:avLst/>
          </a:prstGeom>
          <a:ln w="1905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18839" y="516941"/>
            <a:ext cx="2597837" cy="421577"/>
          </a:xfrm>
          <a:prstGeom prst="rect">
            <a:avLst/>
          </a:prstGeom>
          <a:solidFill>
            <a:schemeClr val="tx2"/>
          </a:solidFill>
          <a:effectLst/>
        </p:spPr>
        <p:txBody>
          <a:bodyPr wrap="none" lIns="182880" tIns="73152" rIns="0" bIns="73152" rtlCol="0" anchor="ctr" anchorCtr="0">
            <a:noAutofit/>
          </a:bodyPr>
          <a:lstStyle/>
          <a:p>
            <a:r>
              <a:rPr lang="en-US" sz="1600" dirty="0" smtClean="0">
                <a:solidFill>
                  <a:schemeClr val="bg1"/>
                </a:solidFill>
                <a:latin typeface="HeronSerif SemiBold" panose="02000503000000020004" pitchFamily="2" charset="0"/>
                <a:cs typeface="Georgia"/>
              </a:rPr>
              <a:t>Restoration of street grid</a:t>
            </a:r>
            <a:endParaRPr lang="en-US" sz="1600" dirty="0">
              <a:solidFill>
                <a:schemeClr val="bg1"/>
              </a:solidFill>
              <a:latin typeface="HeronSerif SemiBold" panose="02000503000000020004" pitchFamily="2" charset="0"/>
              <a:cs typeface="Georgia"/>
            </a:endParaRPr>
          </a:p>
        </p:txBody>
      </p:sp>
      <p:sp>
        <p:nvSpPr>
          <p:cNvPr id="10" name="TextBox 9"/>
          <p:cNvSpPr txBox="1"/>
          <p:nvPr/>
        </p:nvSpPr>
        <p:spPr>
          <a:xfrm>
            <a:off x="418839" y="938518"/>
            <a:ext cx="3214209" cy="421577"/>
          </a:xfrm>
          <a:prstGeom prst="rect">
            <a:avLst/>
          </a:prstGeom>
          <a:solidFill>
            <a:srgbClr val="FF5050"/>
          </a:solidFill>
          <a:effectLst/>
        </p:spPr>
        <p:txBody>
          <a:bodyPr wrap="none" lIns="182880" tIns="73152" rIns="0" bIns="73152" rtlCol="0" anchor="ctr" anchorCtr="0">
            <a:noAutofit/>
          </a:bodyPr>
          <a:lstStyle/>
          <a:p>
            <a:r>
              <a:rPr lang="en-US" sz="1600" dirty="0" smtClean="0">
                <a:solidFill>
                  <a:schemeClr val="bg1"/>
                </a:solidFill>
                <a:latin typeface="HeronSerif SemiBold" panose="02000503000000020004" pitchFamily="2" charset="0"/>
                <a:cs typeface="Georgia"/>
              </a:rPr>
              <a:t>Improved bike/</a:t>
            </a:r>
            <a:r>
              <a:rPr lang="en-US" sz="1600" dirty="0" err="1" smtClean="0">
                <a:solidFill>
                  <a:schemeClr val="bg1"/>
                </a:solidFill>
                <a:latin typeface="HeronSerif SemiBold" panose="02000503000000020004" pitchFamily="2" charset="0"/>
                <a:cs typeface="Georgia"/>
              </a:rPr>
              <a:t>ped</a:t>
            </a:r>
            <a:r>
              <a:rPr lang="en-US" sz="1600" dirty="0" smtClean="0">
                <a:solidFill>
                  <a:schemeClr val="bg1"/>
                </a:solidFill>
                <a:latin typeface="HeronSerif SemiBold" panose="02000503000000020004" pitchFamily="2" charset="0"/>
                <a:cs typeface="Georgia"/>
              </a:rPr>
              <a:t> connections</a:t>
            </a:r>
            <a:endParaRPr lang="en-US" sz="1600" dirty="0">
              <a:solidFill>
                <a:schemeClr val="bg1"/>
              </a:solidFill>
              <a:latin typeface="HeronSerif SemiBold" panose="02000503000000020004" pitchFamily="2" charset="0"/>
              <a:cs typeface="Georgia"/>
            </a:endParaRPr>
          </a:p>
        </p:txBody>
      </p:sp>
      <p:sp>
        <p:nvSpPr>
          <p:cNvPr id="12" name="TextBox 11"/>
          <p:cNvSpPr txBox="1"/>
          <p:nvPr/>
        </p:nvSpPr>
        <p:spPr>
          <a:xfrm>
            <a:off x="418840" y="1360095"/>
            <a:ext cx="3058422" cy="421577"/>
          </a:xfrm>
          <a:prstGeom prst="rect">
            <a:avLst/>
          </a:prstGeom>
          <a:solidFill>
            <a:srgbClr val="7030A0"/>
          </a:solidFill>
          <a:effectLst/>
        </p:spPr>
        <p:txBody>
          <a:bodyPr wrap="none" lIns="182880" tIns="73152" rIns="0" bIns="73152" rtlCol="0" anchor="ctr" anchorCtr="0">
            <a:noAutofit/>
          </a:bodyPr>
          <a:lstStyle/>
          <a:p>
            <a:r>
              <a:rPr lang="en-US" sz="1600" dirty="0" smtClean="0">
                <a:solidFill>
                  <a:schemeClr val="bg1"/>
                </a:solidFill>
                <a:latin typeface="HeronSerif SemiBold" panose="02000503000000020004" pitchFamily="2" charset="0"/>
                <a:cs typeface="Georgia"/>
              </a:rPr>
              <a:t>Eliminate rail hazards &amp; noise</a:t>
            </a:r>
            <a:endParaRPr lang="en-US" sz="1600" dirty="0">
              <a:solidFill>
                <a:schemeClr val="bg1"/>
              </a:solidFill>
              <a:latin typeface="HeronSerif SemiBold" panose="02000503000000020004" pitchFamily="2" charset="0"/>
              <a:cs typeface="Georgia"/>
            </a:endParaRPr>
          </a:p>
        </p:txBody>
      </p:sp>
    </p:spTree>
    <p:extLst>
      <p:ext uri="{BB962C8B-B14F-4D97-AF65-F5344CB8AC3E}">
        <p14:creationId xmlns:p14="http://schemas.microsoft.com/office/powerpoint/2010/main" val="3341513387"/>
      </p:ext>
    </p:extLst>
  </p:cSld>
  <p:clrMapOvr>
    <a:masterClrMapping/>
  </p:clrMapOvr>
  <p:transition advTm="20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4404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705975" y="824197"/>
            <a:ext cx="4572000" cy="3200876"/>
          </a:xfrm>
          <a:prstGeom prst="rect">
            <a:avLst/>
          </a:prstGeom>
        </p:spPr>
        <p:txBody>
          <a:bodyPr>
            <a:spAutoFit/>
          </a:bodyPr>
          <a:lstStyle/>
          <a:p>
            <a:pPr marL="285750" indent="-285750">
              <a:spcBef>
                <a:spcPts val="600"/>
              </a:spcBef>
              <a:buFont typeface="Arial" panose="020B0604020202020204" pitchFamily="34" charset="0"/>
              <a:buChar char="•"/>
            </a:pPr>
            <a:r>
              <a:rPr lang="en-US" dirty="0">
                <a:solidFill>
                  <a:srgbClr val="676767"/>
                </a:solidFill>
                <a:latin typeface="Swis721 Cn BT" panose="020B0506020202030204"/>
              </a:rPr>
              <a:t>Connectivity</a:t>
            </a:r>
          </a:p>
          <a:p>
            <a:pPr marL="285750" indent="-285750">
              <a:spcBef>
                <a:spcPts val="600"/>
              </a:spcBef>
              <a:buFont typeface="Arial" panose="020B0604020202020204" pitchFamily="34" charset="0"/>
              <a:buChar char="•"/>
            </a:pPr>
            <a:r>
              <a:rPr lang="en-US" dirty="0">
                <a:solidFill>
                  <a:srgbClr val="676767"/>
                </a:solidFill>
                <a:latin typeface="Swis721 Cn BT" panose="020B0506020202030204"/>
                <a:ea typeface="Calibri"/>
                <a:cs typeface="Times New Roman"/>
              </a:rPr>
              <a:t>Operations of all modes</a:t>
            </a:r>
          </a:p>
          <a:p>
            <a:pPr marL="285750" indent="-285750">
              <a:spcBef>
                <a:spcPts val="600"/>
              </a:spcBef>
              <a:buFont typeface="Arial" panose="020B0604020202020204" pitchFamily="34" charset="0"/>
              <a:buChar char="•"/>
            </a:pPr>
            <a:r>
              <a:rPr lang="en-US" dirty="0">
                <a:solidFill>
                  <a:srgbClr val="676767"/>
                </a:solidFill>
                <a:latin typeface="Swis721 Cn BT" panose="020B0506020202030204"/>
                <a:ea typeface="Calibri"/>
                <a:cs typeface="Times New Roman"/>
              </a:rPr>
              <a:t>Capacity of all modes</a:t>
            </a:r>
          </a:p>
          <a:p>
            <a:pPr marL="285750" indent="-285750">
              <a:spcBef>
                <a:spcPts val="600"/>
              </a:spcBef>
              <a:buFont typeface="Arial" panose="020B0604020202020204" pitchFamily="34" charset="0"/>
              <a:buChar char="•"/>
            </a:pPr>
            <a:r>
              <a:rPr lang="en-US" dirty="0">
                <a:solidFill>
                  <a:srgbClr val="676767"/>
                </a:solidFill>
                <a:latin typeface="Swis721 Cn BT" panose="020B0506020202030204"/>
                <a:ea typeface="Calibri"/>
                <a:cs typeface="Times New Roman"/>
              </a:rPr>
              <a:t>Safety of all modes</a:t>
            </a:r>
          </a:p>
          <a:p>
            <a:pPr marL="285750" indent="-285750">
              <a:spcBef>
                <a:spcPts val="600"/>
              </a:spcBef>
              <a:buFont typeface="Arial" panose="020B0604020202020204" pitchFamily="34" charset="0"/>
              <a:buChar char="•"/>
            </a:pPr>
            <a:r>
              <a:rPr lang="en-US" dirty="0">
                <a:solidFill>
                  <a:srgbClr val="676767"/>
                </a:solidFill>
                <a:latin typeface="Swis721 Cn BT" panose="020B0506020202030204"/>
                <a:ea typeface="Calibri"/>
                <a:cs typeface="Times New Roman"/>
              </a:rPr>
              <a:t>Adherence to existing plans/policies</a:t>
            </a:r>
          </a:p>
          <a:p>
            <a:pPr marL="285750" indent="-285750">
              <a:spcBef>
                <a:spcPts val="600"/>
              </a:spcBef>
              <a:buFont typeface="Arial" panose="020B0604020202020204" pitchFamily="34" charset="0"/>
              <a:buChar char="•"/>
            </a:pPr>
            <a:r>
              <a:rPr lang="en-US" dirty="0">
                <a:solidFill>
                  <a:srgbClr val="676767"/>
                </a:solidFill>
                <a:latin typeface="Swis721 Cn BT" panose="020B0506020202030204"/>
                <a:ea typeface="Calibri"/>
                <a:cs typeface="Times New Roman"/>
              </a:rPr>
              <a:t>Equity</a:t>
            </a:r>
          </a:p>
          <a:p>
            <a:pPr marL="285750" indent="-285750">
              <a:spcBef>
                <a:spcPts val="600"/>
              </a:spcBef>
              <a:buFont typeface="Arial" panose="020B0604020202020204" pitchFamily="34" charset="0"/>
              <a:buChar char="•"/>
            </a:pPr>
            <a:r>
              <a:rPr lang="en-US" dirty="0">
                <a:solidFill>
                  <a:srgbClr val="676767"/>
                </a:solidFill>
                <a:latin typeface="Swis721 Cn BT" panose="020B0506020202030204"/>
                <a:ea typeface="Calibri"/>
                <a:cs typeface="Times New Roman"/>
              </a:rPr>
              <a:t>Construction schedules</a:t>
            </a:r>
          </a:p>
          <a:p>
            <a:pPr marL="285750" indent="-285750">
              <a:spcBef>
                <a:spcPts val="600"/>
              </a:spcBef>
              <a:buFont typeface="Arial" panose="020B0604020202020204" pitchFamily="34" charset="0"/>
              <a:buChar char="•"/>
            </a:pPr>
            <a:r>
              <a:rPr lang="en-US" dirty="0">
                <a:solidFill>
                  <a:srgbClr val="676767"/>
                </a:solidFill>
                <a:latin typeface="Swis721 Cn BT" panose="020B0506020202030204"/>
                <a:ea typeface="Calibri"/>
                <a:cs typeface="Times New Roman"/>
              </a:rPr>
              <a:t>Potential development opportunities</a:t>
            </a:r>
          </a:p>
          <a:p>
            <a:pPr marL="285750" indent="-285750">
              <a:spcBef>
                <a:spcPts val="600"/>
              </a:spcBef>
              <a:buFont typeface="Arial" panose="020B0604020202020204" pitchFamily="34" charset="0"/>
              <a:buChar char="•"/>
            </a:pPr>
            <a:r>
              <a:rPr lang="en-US" dirty="0">
                <a:solidFill>
                  <a:srgbClr val="676767"/>
                </a:solidFill>
                <a:latin typeface="Swis721 Cn BT" panose="020B0506020202030204"/>
                <a:ea typeface="Calibri"/>
                <a:cs typeface="Times New Roman"/>
              </a:rPr>
              <a:t>Costs</a:t>
            </a:r>
          </a:p>
        </p:txBody>
      </p:sp>
      <p:sp>
        <p:nvSpPr>
          <p:cNvPr id="6" name="Rectangle 5"/>
          <p:cNvSpPr/>
          <p:nvPr/>
        </p:nvSpPr>
        <p:spPr>
          <a:xfrm>
            <a:off x="1582449" y="1667100"/>
            <a:ext cx="698588" cy="307777"/>
          </a:xfrm>
          <a:prstGeom prst="rect">
            <a:avLst/>
          </a:prstGeom>
        </p:spPr>
        <p:txBody>
          <a:bodyPr wrap="none">
            <a:spAutoFit/>
          </a:bodyPr>
          <a:lstStyle/>
          <a:p>
            <a:pPr algn="ctr"/>
            <a:r>
              <a:rPr lang="en-US" sz="1400" spc="-30" dirty="0" smtClean="0">
                <a:solidFill>
                  <a:schemeClr val="tx2"/>
                </a:solidFill>
                <a:latin typeface="HeronSerif SemiBold" panose="02000503000000020004" pitchFamily="2" charset="0"/>
                <a:ea typeface="+mj-ea"/>
                <a:cs typeface="+mj-cs"/>
              </a:rPr>
              <a:t>Equity</a:t>
            </a:r>
            <a:endParaRPr lang="en-US" sz="1600" dirty="0">
              <a:solidFill>
                <a:schemeClr val="tx2"/>
              </a:solidFill>
              <a:latin typeface="HeronSerif SemiBold" panose="02000503000000020004" pitchFamily="2" charset="0"/>
            </a:endParaRPr>
          </a:p>
        </p:txBody>
      </p:sp>
      <p:sp>
        <p:nvSpPr>
          <p:cNvPr id="10" name="Rectangle 9"/>
          <p:cNvSpPr/>
          <p:nvPr/>
        </p:nvSpPr>
        <p:spPr>
          <a:xfrm>
            <a:off x="3579741" y="1667100"/>
            <a:ext cx="1984518" cy="523220"/>
          </a:xfrm>
          <a:prstGeom prst="rect">
            <a:avLst/>
          </a:prstGeom>
        </p:spPr>
        <p:txBody>
          <a:bodyPr wrap="none">
            <a:spAutoFit/>
          </a:bodyPr>
          <a:lstStyle/>
          <a:p>
            <a:pPr algn="ctr"/>
            <a:r>
              <a:rPr lang="en-US" sz="1400" spc="-30" dirty="0" smtClean="0">
                <a:solidFill>
                  <a:schemeClr val="tx2"/>
                </a:solidFill>
                <a:latin typeface="HeronSerif SemiBold" panose="02000503000000020004" pitchFamily="2" charset="0"/>
                <a:ea typeface="+mj-ea"/>
                <a:cs typeface="+mj-cs"/>
              </a:rPr>
              <a:t>Operations, capacity,</a:t>
            </a:r>
          </a:p>
          <a:p>
            <a:pPr algn="ctr"/>
            <a:r>
              <a:rPr lang="en-US" sz="1400" spc="-30" dirty="0" smtClean="0">
                <a:solidFill>
                  <a:schemeClr val="tx2"/>
                </a:solidFill>
                <a:latin typeface="HeronSerif SemiBold" panose="02000503000000020004" pitchFamily="2" charset="0"/>
                <a:ea typeface="+mj-ea"/>
                <a:cs typeface="+mj-cs"/>
              </a:rPr>
              <a:t>and safety of all modes</a:t>
            </a:r>
            <a:endParaRPr lang="en-US" sz="1600" dirty="0">
              <a:solidFill>
                <a:schemeClr val="tx2"/>
              </a:solidFill>
              <a:latin typeface="HeronSerif SemiBold" panose="02000503000000020004" pitchFamily="2" charset="0"/>
            </a:endParaRPr>
          </a:p>
        </p:txBody>
      </p:sp>
      <p:pic>
        <p:nvPicPr>
          <p:cNvPr id="1026" name="Picture 2" descr="I:\Citywide\Work Plan Development\Priority Project Updates\Pecha Kucha Powerpoint\RAB\Images\equity-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3230" y="216691"/>
            <a:ext cx="1417026" cy="14170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I:\Citywide\Work Plan Development\Priority Project Updates\Pecha Kucha Powerpoint\RAB\Images\all modes-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3486" y="216691"/>
            <a:ext cx="1417028" cy="14170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itywide\Work Plan Development\Priority Project Updates\Pecha Kucha Powerpoint\RAB\Images\plans policies-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744" y="216691"/>
            <a:ext cx="1417028" cy="141702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I:\Citywide\Work Plan Development\Priority Project Updates\Pecha Kucha Powerpoint\RAB\Images\potential development-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96870" y="2260805"/>
            <a:ext cx="1417026" cy="141702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277066" y="1667100"/>
            <a:ext cx="1870384" cy="523220"/>
          </a:xfrm>
          <a:prstGeom prst="rect">
            <a:avLst/>
          </a:prstGeom>
        </p:spPr>
        <p:txBody>
          <a:bodyPr wrap="none">
            <a:spAutoFit/>
          </a:bodyPr>
          <a:lstStyle/>
          <a:p>
            <a:pPr algn="ctr"/>
            <a:r>
              <a:rPr lang="en-US" sz="1400" spc="-30" dirty="0" smtClean="0">
                <a:solidFill>
                  <a:schemeClr val="tx2"/>
                </a:solidFill>
                <a:latin typeface="HeronSerif SemiBold" panose="02000503000000020004" pitchFamily="2" charset="0"/>
                <a:ea typeface="+mj-ea"/>
                <a:cs typeface="+mj-cs"/>
              </a:rPr>
              <a:t>Adherence to existing</a:t>
            </a:r>
          </a:p>
          <a:p>
            <a:pPr algn="ctr"/>
            <a:r>
              <a:rPr lang="en-US" sz="1400" spc="-30" dirty="0">
                <a:solidFill>
                  <a:schemeClr val="tx2"/>
                </a:solidFill>
                <a:latin typeface="HeronSerif SemiBold" panose="02000503000000020004" pitchFamily="2" charset="0"/>
                <a:ea typeface="+mj-ea"/>
                <a:cs typeface="+mj-cs"/>
              </a:rPr>
              <a:t>p</a:t>
            </a:r>
            <a:r>
              <a:rPr lang="en-US" sz="1400" spc="-30" dirty="0" smtClean="0">
                <a:solidFill>
                  <a:schemeClr val="tx2"/>
                </a:solidFill>
                <a:latin typeface="HeronSerif SemiBold" panose="02000503000000020004" pitchFamily="2" charset="0"/>
                <a:ea typeface="+mj-ea"/>
                <a:cs typeface="+mj-cs"/>
              </a:rPr>
              <a:t>lans/policies</a:t>
            </a:r>
            <a:endParaRPr lang="en-US" sz="1600" dirty="0">
              <a:solidFill>
                <a:schemeClr val="tx2"/>
              </a:solidFill>
              <a:latin typeface="HeronSerif SemiBold" panose="02000503000000020004" pitchFamily="2" charset="0"/>
            </a:endParaRPr>
          </a:p>
        </p:txBody>
      </p:sp>
      <p:sp>
        <p:nvSpPr>
          <p:cNvPr id="14" name="Rectangle 13"/>
          <p:cNvSpPr/>
          <p:nvPr/>
        </p:nvSpPr>
        <p:spPr>
          <a:xfrm>
            <a:off x="3624505" y="3711214"/>
            <a:ext cx="1961755" cy="523220"/>
          </a:xfrm>
          <a:prstGeom prst="rect">
            <a:avLst/>
          </a:prstGeom>
        </p:spPr>
        <p:txBody>
          <a:bodyPr wrap="none">
            <a:spAutoFit/>
          </a:bodyPr>
          <a:lstStyle/>
          <a:p>
            <a:pPr algn="ctr"/>
            <a:r>
              <a:rPr lang="en-US" sz="1400" spc="-30" dirty="0" smtClean="0">
                <a:solidFill>
                  <a:schemeClr val="tx2"/>
                </a:solidFill>
                <a:latin typeface="HeronSerif SemiBold" panose="02000503000000020004" pitchFamily="2" charset="0"/>
                <a:ea typeface="+mj-ea"/>
                <a:cs typeface="+mj-cs"/>
              </a:rPr>
              <a:t>Potential development</a:t>
            </a:r>
          </a:p>
          <a:p>
            <a:pPr algn="ctr"/>
            <a:r>
              <a:rPr lang="en-US" sz="1400" spc="-30" dirty="0" smtClean="0">
                <a:solidFill>
                  <a:schemeClr val="tx2"/>
                </a:solidFill>
                <a:latin typeface="HeronSerif SemiBold" panose="02000503000000020004" pitchFamily="2" charset="0"/>
                <a:ea typeface="+mj-ea"/>
                <a:cs typeface="+mj-cs"/>
              </a:rPr>
              <a:t>opportunities</a:t>
            </a:r>
            <a:endParaRPr lang="en-US" sz="1600" dirty="0">
              <a:solidFill>
                <a:schemeClr val="tx2"/>
              </a:solidFill>
              <a:latin typeface="HeronSerif SemiBold" panose="02000503000000020004" pitchFamily="2" charset="0"/>
            </a:endParaRPr>
          </a:p>
        </p:txBody>
      </p:sp>
      <p:pic>
        <p:nvPicPr>
          <p:cNvPr id="1030" name="Picture 6" descr="I:\Citywide\Work Plan Development\Priority Project Updates\Pecha Kucha Powerpoint\RAB\Images\construction schedules-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06539" y="2260805"/>
            <a:ext cx="1483792" cy="148379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21347" y="3777980"/>
            <a:ext cx="2220791" cy="307777"/>
          </a:xfrm>
          <a:prstGeom prst="rect">
            <a:avLst/>
          </a:prstGeom>
        </p:spPr>
        <p:txBody>
          <a:bodyPr wrap="square">
            <a:spAutoFit/>
          </a:bodyPr>
          <a:lstStyle/>
          <a:p>
            <a:pPr algn="ctr"/>
            <a:r>
              <a:rPr lang="en-US" sz="1400" spc="-30" dirty="0" smtClean="0">
                <a:solidFill>
                  <a:schemeClr val="tx2"/>
                </a:solidFill>
                <a:latin typeface="HeronSerif SemiBold" panose="02000503000000020004" pitchFamily="2" charset="0"/>
                <a:ea typeface="+mj-ea"/>
                <a:cs typeface="+mj-cs"/>
              </a:rPr>
              <a:t>Construction schedules</a:t>
            </a:r>
            <a:endParaRPr lang="en-US" sz="1600" dirty="0">
              <a:solidFill>
                <a:schemeClr val="tx2"/>
              </a:solidFill>
              <a:latin typeface="HeronSerif SemiBold" panose="02000503000000020004" pitchFamily="2" charset="0"/>
            </a:endParaRPr>
          </a:p>
        </p:txBody>
      </p:sp>
      <p:sp>
        <p:nvSpPr>
          <p:cNvPr id="7" name="Title 6"/>
          <p:cNvSpPr>
            <a:spLocks noGrp="1"/>
          </p:cNvSpPr>
          <p:nvPr>
            <p:ph type="title"/>
          </p:nvPr>
        </p:nvSpPr>
        <p:spPr/>
        <p:txBody>
          <a:bodyPr/>
          <a:lstStyle/>
          <a:p>
            <a:r>
              <a:rPr lang="en-US" dirty="0" smtClean="0"/>
              <a:t>Trade-offs to consider</a:t>
            </a:r>
            <a:endParaRPr lang="en-US" dirty="0"/>
          </a:p>
        </p:txBody>
      </p:sp>
      <p:pic>
        <p:nvPicPr>
          <p:cNvPr id="1031" name="Picture 7" descr="I:\Citywide\Work Plan Development\Priority Project Updates\Pecha Kucha Powerpoint\RAB\Images\costs-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20435" y="2260805"/>
            <a:ext cx="1417026" cy="14170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917805" y="3711214"/>
            <a:ext cx="622286" cy="307777"/>
          </a:xfrm>
          <a:prstGeom prst="rect">
            <a:avLst/>
          </a:prstGeom>
        </p:spPr>
        <p:txBody>
          <a:bodyPr wrap="none">
            <a:spAutoFit/>
          </a:bodyPr>
          <a:lstStyle/>
          <a:p>
            <a:pPr algn="ctr"/>
            <a:r>
              <a:rPr lang="en-US" sz="1400" spc="-30" dirty="0" smtClean="0">
                <a:solidFill>
                  <a:schemeClr val="tx2"/>
                </a:solidFill>
                <a:latin typeface="HeronSerif SemiBold" panose="02000503000000020004" pitchFamily="2" charset="0"/>
                <a:ea typeface="+mj-ea"/>
                <a:cs typeface="+mj-cs"/>
              </a:rPr>
              <a:t>Costs</a:t>
            </a:r>
            <a:endParaRPr lang="en-US" sz="1600" dirty="0">
              <a:solidFill>
                <a:schemeClr val="tx2"/>
              </a:solidFill>
              <a:latin typeface="HeronSerif SemiBold" panose="02000503000000020004" pitchFamily="2" charset="0"/>
            </a:endParaRPr>
          </a:p>
        </p:txBody>
      </p:sp>
    </p:spTree>
    <p:extLst>
      <p:ext uri="{BB962C8B-B14F-4D97-AF65-F5344CB8AC3E}">
        <p14:creationId xmlns:p14="http://schemas.microsoft.com/office/powerpoint/2010/main" val="4022294905"/>
      </p:ext>
    </p:extLst>
  </p:cSld>
  <p:clrMapOvr>
    <a:masterClrMapping/>
  </p:clrMapOvr>
  <p:transition advTm="20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1170"/>
          <a:stretch/>
        </p:blipFill>
        <p:spPr>
          <a:xfrm>
            <a:off x="0" y="0"/>
            <a:ext cx="9143999" cy="5143500"/>
          </a:xfrm>
          <a:prstGeom prst="rect">
            <a:avLst/>
          </a:prstGeom>
        </p:spPr>
      </p:pic>
      <p:sp>
        <p:nvSpPr>
          <p:cNvPr id="4" name="Title 1"/>
          <p:cNvSpPr txBox="1">
            <a:spLocks/>
          </p:cNvSpPr>
          <p:nvPr/>
        </p:nvSpPr>
        <p:spPr>
          <a:xfrm>
            <a:off x="530549" y="337399"/>
            <a:ext cx="3146610" cy="634151"/>
          </a:xfrm>
          <a:prstGeom prst="rect">
            <a:avLst/>
          </a:prstGeom>
          <a:solidFill>
            <a:schemeClr val="lt1">
              <a:alpha val="75000"/>
            </a:schemeClr>
          </a:solidFill>
        </p:spPr>
        <p:style>
          <a:lnRef idx="0">
            <a:scrgbClr r="0" g="0" b="0"/>
          </a:lnRef>
          <a:fillRef idx="1001">
            <a:schemeClr val="lt1"/>
          </a:fillRef>
          <a:effectRef idx="0">
            <a:scrgbClr r="0" g="0" b="0"/>
          </a:effectRef>
          <a:fontRef idx="major"/>
        </p:style>
        <p:txBody>
          <a:bodyPr vert="horz" lIns="91440" tIns="0" rIns="0" bIns="91440" rtlCol="0" anchor="b" anchorCtr="0">
            <a:noAutofit/>
          </a:bodyPr>
          <a:lstStyle>
            <a:lvl1pPr algn="l" defTabSz="914400" rtl="0" eaLnBrk="1" latinLnBrk="0" hangingPunct="1">
              <a:spcBef>
                <a:spcPct val="0"/>
              </a:spcBef>
              <a:buNone/>
              <a:defRPr sz="2800" b="1" kern="1200">
                <a:solidFill>
                  <a:srgbClr val="F88D0C"/>
                </a:solidFill>
                <a:latin typeface="Bebas Neue Bold" pitchFamily="34" charset="0"/>
                <a:ea typeface="+mj-ea"/>
                <a:cs typeface="+mj-cs"/>
              </a:defRPr>
            </a:lvl1pPr>
          </a:lstStyle>
          <a:p>
            <a:r>
              <a:rPr lang="en-US" sz="900" b="0" dirty="0" smtClean="0">
                <a:solidFill>
                  <a:schemeClr val="tx1"/>
                </a:solidFill>
                <a:latin typeface="HeronSerif Regular" panose="02000503000000020004" pitchFamily="50" charset="0"/>
              </a:rPr>
              <a:t>5</a:t>
            </a:r>
            <a:r>
              <a:rPr lang="en-US" sz="900" b="0" baseline="30000" dirty="0" smtClean="0">
                <a:solidFill>
                  <a:schemeClr val="tx1"/>
                </a:solidFill>
                <a:latin typeface="HeronSerif Regular" panose="02000503000000020004" pitchFamily="50" charset="0"/>
              </a:rPr>
              <a:t>th</a:t>
            </a:r>
            <a:r>
              <a:rPr lang="en-US" sz="900" b="0" dirty="0" smtClean="0">
                <a:solidFill>
                  <a:schemeClr val="tx1"/>
                </a:solidFill>
                <a:latin typeface="HeronSerif Regular" panose="02000503000000020004" pitchFamily="50" charset="0"/>
              </a:rPr>
              <a:t> Street at Townsend looking towards Mission Creek</a:t>
            </a:r>
            <a:endParaRPr lang="en-US" sz="900" b="0" dirty="0">
              <a:solidFill>
                <a:schemeClr val="tx1"/>
              </a:solidFill>
              <a:latin typeface="HeronSerif Regular" panose="02000503000000020004" pitchFamily="50" charset="0"/>
            </a:endParaRPr>
          </a:p>
        </p:txBody>
      </p:sp>
      <p:sp>
        <p:nvSpPr>
          <p:cNvPr id="3" name="Title 2"/>
          <p:cNvSpPr>
            <a:spLocks noGrp="1"/>
          </p:cNvSpPr>
          <p:nvPr>
            <p:ph type="title"/>
          </p:nvPr>
        </p:nvSpPr>
        <p:spPr>
          <a:xfrm>
            <a:off x="530548" y="337399"/>
            <a:ext cx="3146611" cy="329138"/>
          </a:xfrm>
        </p:spPr>
        <p:txBody>
          <a:bodyPr lIns="91440" tIns="0">
            <a:normAutofit/>
          </a:bodyPr>
          <a:lstStyle/>
          <a:p>
            <a:r>
              <a:rPr lang="en-US" sz="1800" dirty="0" smtClean="0">
                <a:solidFill>
                  <a:srgbClr val="002060"/>
                </a:solidFill>
                <a:effectLst/>
                <a:latin typeface="HeronSerif SemiBold" panose="02000503000000020004" pitchFamily="50" charset="0"/>
              </a:rPr>
              <a:t>What could the area look like?</a:t>
            </a:r>
            <a:endParaRPr lang="en-US" sz="1800" dirty="0">
              <a:solidFill>
                <a:srgbClr val="002060"/>
              </a:solidFill>
              <a:effectLst/>
              <a:latin typeface="HeronSerif SemiBold" panose="02000503000000020004" pitchFamily="50" charset="0"/>
            </a:endParaRPr>
          </a:p>
        </p:txBody>
      </p:sp>
      <p:grpSp>
        <p:nvGrpSpPr>
          <p:cNvPr id="6" name="Group 5"/>
          <p:cNvGrpSpPr/>
          <p:nvPr/>
        </p:nvGrpSpPr>
        <p:grpSpPr>
          <a:xfrm>
            <a:off x="6946900" y="3680460"/>
            <a:ext cx="2197099" cy="1463040"/>
            <a:chOff x="330201" y="5384800"/>
            <a:chExt cx="2197099" cy="1463040"/>
          </a:xfrm>
        </p:grpSpPr>
        <p:sp>
          <p:nvSpPr>
            <p:cNvPr id="7" name="Rectangle 6"/>
            <p:cNvSpPr/>
            <p:nvPr/>
          </p:nvSpPr>
          <p:spPr>
            <a:xfrm>
              <a:off x="330201" y="5384800"/>
              <a:ext cx="2197099" cy="1463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smtClean="0">
                  <a:solidFill>
                    <a:srgbClr val="002060"/>
                  </a:solidFill>
                  <a:latin typeface="HeronSerif SemiBold" panose="02000503000000020004" pitchFamily="50" charset="0"/>
                </a:rPr>
                <a:t>What it looks like today</a:t>
              </a:r>
              <a:endParaRPr lang="en-US" sz="1200" b="1" dirty="0">
                <a:solidFill>
                  <a:srgbClr val="002060"/>
                </a:solidFill>
                <a:latin typeface="HeronSerif SemiBold" panose="02000503000000020004" pitchFamily="50"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6504" t="25377" b="16442"/>
            <a:stretch/>
          </p:blipFill>
          <p:spPr>
            <a:xfrm>
              <a:off x="381001" y="5692140"/>
              <a:ext cx="2089883" cy="1092200"/>
            </a:xfrm>
            <a:prstGeom prst="rect">
              <a:avLst/>
            </a:prstGeom>
          </p:spPr>
        </p:pic>
      </p:grpSp>
    </p:spTree>
    <p:extLst>
      <p:ext uri="{BB962C8B-B14F-4D97-AF65-F5344CB8AC3E}">
        <p14:creationId xmlns:p14="http://schemas.microsoft.com/office/powerpoint/2010/main" val="2990035331"/>
      </p:ext>
    </p:extLst>
  </p:cSld>
  <p:clrMapOvr>
    <a:masterClrMapping/>
  </p:clrMapOvr>
  <p:transition advTm="20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Citywide\Work Plan Development\Priority Project Updates\Pecha Kucha Powerpoint\RAB\Images\Map - Slide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7167" y="0"/>
            <a:ext cx="916116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82880"/>
            <a:ext cx="8229600" cy="312420"/>
          </a:xfrm>
          <a:effectLst>
            <a:outerShdw blurRad="50800" dist="38100" dir="8100000" algn="tr" rotWithShape="0">
              <a:prstClr val="black">
                <a:alpha val="40000"/>
              </a:prstClr>
            </a:outerShdw>
          </a:effectLst>
        </p:spPr>
        <p:txBody>
          <a:bodyPr/>
          <a:lstStyle/>
          <a:p>
            <a:r>
              <a:rPr lang="en-US" dirty="0" smtClean="0"/>
              <a:t>Connecting California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964386218"/>
              </p:ext>
            </p:extLst>
          </p:nvPr>
        </p:nvGraphicFramePr>
        <p:xfrm>
          <a:off x="501649" y="3296544"/>
          <a:ext cx="3508018" cy="1127848"/>
        </p:xfrm>
        <a:graphic>
          <a:graphicData uri="http://schemas.openxmlformats.org/drawingml/2006/table">
            <a:tbl>
              <a:tblPr firstRow="1" bandRow="1">
                <a:tableStyleId>{5C22544A-7EE6-4342-B048-85BDC9FD1C3A}</a:tableStyleId>
              </a:tblPr>
              <a:tblGrid>
                <a:gridCol w="1087549"/>
                <a:gridCol w="655238"/>
                <a:gridCol w="843465"/>
                <a:gridCol w="921766"/>
              </a:tblGrid>
              <a:tr h="21925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bg1"/>
                          </a:solidFill>
                          <a:latin typeface="HeronSerif SemiBold" panose="02000503000000020004" pitchFamily="50" charset="0"/>
                        </a:rPr>
                        <a:t>CALIFORNIA</a:t>
                      </a:r>
                    </a:p>
                  </a:txBody>
                  <a:tcPr marL="72247" marR="72247" marT="36123" marB="36123">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hMerge="1">
                  <a:txBody>
                    <a:bodyPr/>
                    <a:lstStyle/>
                    <a:p>
                      <a:pPr algn="r"/>
                      <a:endParaRPr lang="en-US" sz="1200" b="0"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hMerge="1">
                  <a:txBody>
                    <a:bodyPr/>
                    <a:lstStyle/>
                    <a:p>
                      <a:pPr algn="r"/>
                      <a:endParaRPr lang="en-US" sz="1200" b="0"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hMerge="1">
                  <a:txBody>
                    <a:bodyPr/>
                    <a:lstStyle/>
                    <a:p>
                      <a:pPr algn="r"/>
                      <a:endParaRPr lang="en-US" sz="1200" b="0"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r>
              <a:tr h="219251">
                <a:tc>
                  <a:txBody>
                    <a:bodyPr/>
                    <a:lstStyle/>
                    <a:p>
                      <a:pPr algn="l"/>
                      <a:endParaRPr lang="en-US" sz="1000" b="0" i="1" baseline="0" dirty="0">
                        <a:solidFill>
                          <a:srgbClr val="FF9900"/>
                        </a:solidFill>
                        <a:latin typeface="HeronSerif SemiBold" panose="02000503000000020004" pitchFamily="50" charset="0"/>
                      </a:endParaRPr>
                    </a:p>
                  </a:txBody>
                  <a:tcPr marL="72247" marR="72247" marT="36123" marB="36123">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en-US" sz="1000" b="0" i="1" baseline="0" dirty="0" smtClean="0">
                          <a:solidFill>
                            <a:srgbClr val="FF9900"/>
                          </a:solidFill>
                          <a:latin typeface="HeronSerif Regular" panose="02000503000000020004" pitchFamily="50" charset="0"/>
                        </a:rPr>
                        <a:t>2015</a:t>
                      </a:r>
                      <a:endParaRPr lang="en-US" sz="1000" b="0" i="1"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en-US" sz="1000" b="0" i="1" baseline="0" dirty="0" smtClean="0">
                          <a:solidFill>
                            <a:srgbClr val="FF9900"/>
                          </a:solidFill>
                          <a:latin typeface="HeronSerif Regular" panose="02000503000000020004" pitchFamily="50" charset="0"/>
                        </a:rPr>
                        <a:t>2065</a:t>
                      </a:r>
                      <a:endParaRPr lang="en-US" sz="1000" b="0" i="1"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en-US" sz="1000" b="0" i="1" baseline="0" dirty="0" smtClean="0">
                          <a:solidFill>
                            <a:srgbClr val="FF9900"/>
                          </a:solidFill>
                          <a:latin typeface="HeronSerif Regular" panose="02000503000000020004" pitchFamily="50" charset="0"/>
                        </a:rPr>
                        <a:t>Growth</a:t>
                      </a:r>
                      <a:endParaRPr lang="en-US" sz="1000" b="0" i="1"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r>
              <a:tr h="324038">
                <a:tc>
                  <a:txBody>
                    <a:bodyPr/>
                    <a:lstStyle/>
                    <a:p>
                      <a:pPr algn="l"/>
                      <a:r>
                        <a:rPr lang="en-US" sz="1200" spc="-30" baseline="0" dirty="0" smtClean="0">
                          <a:solidFill>
                            <a:srgbClr val="FF9933"/>
                          </a:solidFill>
                          <a:latin typeface="HeronSerif Regular" panose="02000503000000020004" pitchFamily="50" charset="0"/>
                        </a:rPr>
                        <a:t>Population</a:t>
                      </a:r>
                      <a:endParaRPr lang="en-US" sz="1200" spc="-30" baseline="0" dirty="0">
                        <a:solidFill>
                          <a:srgbClr val="FF9933"/>
                        </a:solidFill>
                        <a:latin typeface="HeronSerif Regular"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spc="-30" baseline="0" dirty="0" smtClean="0">
                          <a:solidFill>
                            <a:schemeClr val="tx1">
                              <a:lumMod val="75000"/>
                              <a:lumOff val="25000"/>
                            </a:schemeClr>
                          </a:solidFill>
                          <a:latin typeface="HeronSerif SemiBold" panose="02000503000000020004" pitchFamily="50" charset="0"/>
                        </a:rPr>
                        <a:t>39 M</a:t>
                      </a:r>
                      <a:endParaRPr lang="en-US" sz="1400" spc="-3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spc="-30" baseline="0" dirty="0" smtClean="0">
                          <a:solidFill>
                            <a:schemeClr val="tx1">
                              <a:lumMod val="75000"/>
                              <a:lumOff val="25000"/>
                            </a:schemeClr>
                          </a:solidFill>
                          <a:latin typeface="HeronSerif SemiBold" panose="02000503000000020004" pitchFamily="50" charset="0"/>
                        </a:rPr>
                        <a:t>52 M</a:t>
                      </a:r>
                      <a:endParaRPr lang="en-US" sz="1400" spc="-3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spc="-30" baseline="0" dirty="0" smtClean="0">
                          <a:solidFill>
                            <a:srgbClr val="FF9933"/>
                          </a:solidFill>
                          <a:latin typeface="HeronSerif SemiBold" panose="02000503000000020004" pitchFamily="50" charset="0"/>
                        </a:rPr>
                        <a:t>+33%</a:t>
                      </a:r>
                      <a:endParaRPr lang="en-US" sz="1400" spc="-30" baseline="0" dirty="0">
                        <a:solidFill>
                          <a:srgbClr val="FF9933"/>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24038">
                <a:tc>
                  <a:txBody>
                    <a:bodyPr/>
                    <a:lstStyle/>
                    <a:p>
                      <a:pPr algn="l"/>
                      <a:r>
                        <a:rPr lang="en-US" sz="1200" spc="-30" baseline="0" dirty="0" smtClean="0">
                          <a:solidFill>
                            <a:srgbClr val="FF9933"/>
                          </a:solidFill>
                          <a:latin typeface="HeronSerif Regular" panose="02000503000000020004" pitchFamily="50" charset="0"/>
                        </a:rPr>
                        <a:t>Employees</a:t>
                      </a:r>
                      <a:endParaRPr lang="en-US" sz="1200" spc="-30" baseline="0" dirty="0">
                        <a:solidFill>
                          <a:srgbClr val="FF9933"/>
                        </a:solidFill>
                        <a:latin typeface="HeronSerif Regular"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spc="-30" baseline="0" dirty="0" smtClean="0">
                          <a:solidFill>
                            <a:schemeClr val="tx1">
                              <a:lumMod val="75000"/>
                              <a:lumOff val="25000"/>
                            </a:schemeClr>
                          </a:solidFill>
                          <a:latin typeface="HeronSerif SemiBold" panose="02000503000000020004" pitchFamily="50" charset="0"/>
                        </a:rPr>
                        <a:t>16 M</a:t>
                      </a:r>
                      <a:endParaRPr lang="en-US" sz="1400" spc="-3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spc="-30" baseline="0" dirty="0" smtClean="0">
                          <a:solidFill>
                            <a:schemeClr val="tx1">
                              <a:lumMod val="75000"/>
                              <a:lumOff val="25000"/>
                            </a:schemeClr>
                          </a:solidFill>
                          <a:latin typeface="HeronSerif SemiBold" panose="02000503000000020004" pitchFamily="50" charset="0"/>
                        </a:rPr>
                        <a:t>28 M</a:t>
                      </a:r>
                      <a:endParaRPr lang="en-US" sz="1400" spc="-3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spc="-30" baseline="0" dirty="0" smtClean="0">
                          <a:solidFill>
                            <a:srgbClr val="FF9933"/>
                          </a:solidFill>
                          <a:latin typeface="HeronSerif SemiBold" panose="02000503000000020004" pitchFamily="50" charset="0"/>
                        </a:rPr>
                        <a:t>+77%</a:t>
                      </a:r>
                      <a:endParaRPr lang="en-US" sz="1400" spc="-30" baseline="0" dirty="0">
                        <a:solidFill>
                          <a:srgbClr val="FF9933"/>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2467796714"/>
      </p:ext>
    </p:extLst>
  </p:cSld>
  <p:clrMapOvr>
    <a:masterClrMapping/>
  </p:clrMapOvr>
  <p:transition advTm="20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I:\Citywide\Transportation Planning\High Speed Rail and Caltrain\Railyards Boulevard Storage study\Meetings\Public\Mtg 1\Graphics\Images\King Station Satview-crop.jpg"/>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t="8900" b="15299"/>
          <a:stretch/>
        </p:blipFill>
        <p:spPr bwMode="auto">
          <a:xfrm>
            <a:off x="0" y="0"/>
            <a:ext cx="9144000" cy="440055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616800" y="343541"/>
            <a:ext cx="1780078" cy="2310688"/>
          </a:xfrm>
          <a:prstGeom prst="rect">
            <a:avLst/>
          </a:prstGeom>
          <a:solidFill>
            <a:srgbClr val="FF9933"/>
          </a:solidFill>
          <a:effectLst>
            <a:outerShdw blurRad="50800" dist="38100" dir="2700000" algn="tl" rotWithShape="0">
              <a:prstClr val="black">
                <a:alpha val="20000"/>
              </a:prstClr>
            </a:outerShdw>
          </a:effectLst>
        </p:spPr>
        <p:txBody>
          <a:bodyPr wrap="square" lIns="91440" tIns="274320" bIns="91440">
            <a:noAutofit/>
          </a:bodyPr>
          <a:lstStyle/>
          <a:p>
            <a:pPr algn="ctr"/>
            <a:r>
              <a:rPr lang="en-US" sz="1400" b="1" spc="-30" dirty="0" smtClean="0">
                <a:solidFill>
                  <a:schemeClr val="bg1"/>
                </a:solidFill>
                <a:latin typeface="HeronSerif Regular" panose="02000503000000020004" pitchFamily="2" charset="0"/>
                <a:ea typeface="+mj-ea"/>
                <a:cs typeface="+mj-cs"/>
              </a:rPr>
              <a:t>Next Steps:</a:t>
            </a:r>
          </a:p>
          <a:p>
            <a:pPr algn="ctr"/>
            <a:r>
              <a:rPr lang="en-US" sz="1400" spc="-30" dirty="0">
                <a:solidFill>
                  <a:srgbClr val="FF9933"/>
                </a:solidFill>
                <a:latin typeface="HeronSerif Regular" panose="02000503000000020004" pitchFamily="2" charset="0"/>
                <a:ea typeface="+mj-ea"/>
                <a:cs typeface="+mj-cs"/>
              </a:rPr>
              <a:t/>
            </a:r>
            <a:br>
              <a:rPr lang="en-US" sz="1400" spc="-30" dirty="0">
                <a:solidFill>
                  <a:srgbClr val="FF9933"/>
                </a:solidFill>
                <a:latin typeface="HeronSerif Regular" panose="02000503000000020004" pitchFamily="2" charset="0"/>
                <a:ea typeface="+mj-ea"/>
                <a:cs typeface="+mj-cs"/>
              </a:rPr>
            </a:br>
            <a:r>
              <a:rPr lang="en-US" sz="1400" spc="-30" dirty="0" smtClean="0">
                <a:solidFill>
                  <a:schemeClr val="tx1">
                    <a:lumMod val="75000"/>
                    <a:lumOff val="25000"/>
                  </a:schemeClr>
                </a:solidFill>
                <a:latin typeface="HeronSerif Regular" panose="02000503000000020004" pitchFamily="2" charset="0"/>
                <a:ea typeface="+mj-ea"/>
                <a:cs typeface="+mj-cs"/>
              </a:rPr>
              <a:t>Public Meeting</a:t>
            </a:r>
          </a:p>
          <a:p>
            <a:pPr algn="ctr"/>
            <a:r>
              <a:rPr lang="en-US" sz="1400" spc="-30" dirty="0" smtClean="0">
                <a:solidFill>
                  <a:schemeClr val="tx1">
                    <a:lumMod val="75000"/>
                    <a:lumOff val="25000"/>
                  </a:schemeClr>
                </a:solidFill>
                <a:latin typeface="HeronSerif Regular" panose="02000503000000020004" pitchFamily="2" charset="0"/>
                <a:ea typeface="+mj-ea"/>
                <a:cs typeface="+mj-cs"/>
              </a:rPr>
              <a:t>May 2018</a:t>
            </a:r>
            <a:endParaRPr lang="en-US" sz="1400" spc="-30" dirty="0">
              <a:solidFill>
                <a:schemeClr val="tx1">
                  <a:lumMod val="75000"/>
                  <a:lumOff val="25000"/>
                </a:schemeClr>
              </a:solidFill>
              <a:latin typeface="HeronSerif Regular" panose="02000503000000020004" pitchFamily="2" charset="0"/>
              <a:ea typeface="+mj-ea"/>
              <a:cs typeface="+mj-cs"/>
            </a:endParaRPr>
          </a:p>
        </p:txBody>
      </p:sp>
      <p:sp>
        <p:nvSpPr>
          <p:cNvPr id="7" name="Rectangle 6"/>
          <p:cNvSpPr/>
          <p:nvPr/>
        </p:nvSpPr>
        <p:spPr>
          <a:xfrm>
            <a:off x="1808400" y="343541"/>
            <a:ext cx="1808400" cy="2310688"/>
          </a:xfrm>
          <a:prstGeom prst="rect">
            <a:avLst/>
          </a:prstGeom>
          <a:solidFill>
            <a:schemeClr val="bg1"/>
          </a:solidFill>
          <a:effectLst>
            <a:outerShdw blurRad="50800" dist="38100" dir="2700000" algn="tl" rotWithShape="0">
              <a:prstClr val="black">
                <a:alpha val="20000"/>
              </a:prstClr>
            </a:outerShdw>
          </a:effectLst>
        </p:spPr>
        <p:txBody>
          <a:bodyPr wrap="square" lIns="91440" tIns="274320" bIns="91440">
            <a:noAutofit/>
          </a:bodyPr>
          <a:lstStyle/>
          <a:p>
            <a:pPr algn="ctr"/>
            <a:r>
              <a:rPr lang="en-US" sz="1400" spc="-30" dirty="0" smtClean="0">
                <a:solidFill>
                  <a:srgbClr val="002060"/>
                </a:solidFill>
                <a:latin typeface="HeronSerif Regular" panose="02000503000000020004" pitchFamily="2" charset="0"/>
                <a:ea typeface="+mj-ea"/>
                <a:cs typeface="+mj-cs"/>
              </a:rPr>
              <a:t>Lots of</a:t>
            </a:r>
            <a:br>
              <a:rPr lang="en-US" sz="1400" spc="-30" dirty="0" smtClean="0">
                <a:solidFill>
                  <a:srgbClr val="002060"/>
                </a:solidFill>
                <a:latin typeface="HeronSerif Regular" panose="02000503000000020004" pitchFamily="2" charset="0"/>
                <a:ea typeface="+mj-ea"/>
                <a:cs typeface="+mj-cs"/>
              </a:rPr>
            </a:br>
            <a:r>
              <a:rPr lang="en-US" sz="1400" spc="-30" dirty="0" smtClean="0">
                <a:solidFill>
                  <a:srgbClr val="002060"/>
                </a:solidFill>
                <a:latin typeface="HeronSerif Regular" panose="02000503000000020004" pitchFamily="2" charset="0"/>
                <a:ea typeface="+mj-ea"/>
                <a:cs typeface="+mj-cs"/>
              </a:rPr>
              <a:t>unknowns</a:t>
            </a:r>
            <a:endParaRPr lang="en-US" sz="1400" spc="-30" dirty="0">
              <a:solidFill>
                <a:srgbClr val="002060"/>
              </a:solidFill>
              <a:latin typeface="HeronSerif Regular" panose="02000503000000020004" pitchFamily="2" charset="0"/>
              <a:ea typeface="+mj-ea"/>
              <a:cs typeface="+mj-cs"/>
            </a:endParaRPr>
          </a:p>
        </p:txBody>
      </p:sp>
      <p:sp>
        <p:nvSpPr>
          <p:cNvPr id="2" name="Title 1"/>
          <p:cNvSpPr>
            <a:spLocks noGrp="1"/>
          </p:cNvSpPr>
          <p:nvPr>
            <p:ph type="title"/>
          </p:nvPr>
        </p:nvSpPr>
        <p:spPr/>
        <p:txBody>
          <a:bodyPr/>
          <a:lstStyle/>
          <a:p>
            <a:r>
              <a:rPr lang="en-US" dirty="0" smtClean="0"/>
              <a:t>Items to work out &amp; next steps</a:t>
            </a:r>
            <a:endParaRPr lang="en-US" dirty="0"/>
          </a:p>
        </p:txBody>
      </p:sp>
      <p:sp>
        <p:nvSpPr>
          <p:cNvPr id="4" name="Rectangle 3"/>
          <p:cNvSpPr/>
          <p:nvPr/>
        </p:nvSpPr>
        <p:spPr>
          <a:xfrm>
            <a:off x="0" y="343541"/>
            <a:ext cx="1808400" cy="2310688"/>
          </a:xfrm>
          <a:prstGeom prst="rect">
            <a:avLst/>
          </a:prstGeom>
          <a:solidFill>
            <a:schemeClr val="bg1"/>
          </a:solidFill>
          <a:effectLst>
            <a:outerShdw blurRad="50800" dist="38100" dir="2700000" algn="tl" rotWithShape="0">
              <a:prstClr val="black">
                <a:alpha val="20000"/>
              </a:prstClr>
            </a:outerShdw>
          </a:effectLst>
        </p:spPr>
        <p:txBody>
          <a:bodyPr wrap="square" lIns="91440" tIns="274320" bIns="91440">
            <a:noAutofit/>
          </a:bodyPr>
          <a:lstStyle/>
          <a:p>
            <a:pPr algn="ctr"/>
            <a:r>
              <a:rPr lang="en-US" sz="1400" spc="-30" dirty="0" smtClean="0">
                <a:solidFill>
                  <a:srgbClr val="002060"/>
                </a:solidFill>
                <a:latin typeface="HeronSerif Regular" panose="02000503000000020004" pitchFamily="2" charset="0"/>
                <a:ea typeface="+mj-ea"/>
                <a:cs typeface="+mj-cs"/>
              </a:rPr>
              <a:t>Political Conversations</a:t>
            </a:r>
            <a:endParaRPr lang="en-US" sz="1600" dirty="0">
              <a:solidFill>
                <a:srgbClr val="002060"/>
              </a:solidFill>
              <a:latin typeface="HeronSerif Regular" panose="02000503000000020004" pitchFamily="2"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82" y="1545252"/>
            <a:ext cx="839685" cy="682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8925" y="1389183"/>
            <a:ext cx="1152879" cy="887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I:\Citywide\Work Plan Development\Priority Project Updates\Pecha Kucha Powerpoint\RAB\Images\calendar white-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2266" y="1442758"/>
            <a:ext cx="1096050" cy="109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84910"/>
      </p:ext>
    </p:extLst>
  </p:cSld>
  <p:clrMapOvr>
    <a:masterClrMapping/>
  </p:clrMapOvr>
  <p:transition advTm="20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Citywide\Work Plan Development\Priority Project Updates\InDesign\Links\DTX-PER-05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908" y="-1"/>
            <a:ext cx="7345865" cy="5143499"/>
          </a:xfrm>
          <a:prstGeom prst="rect">
            <a:avLst/>
          </a:prstGeom>
          <a:noFill/>
          <a:extLst>
            <a:ext uri="{909E8E84-426E-40DD-AFC4-6F175D3DCCD1}">
              <a14:hiddenFill xmlns:a14="http://schemas.microsoft.com/office/drawing/2010/main">
                <a:solidFill>
                  <a:srgbClr val="FFFFFF"/>
                </a:solidFill>
              </a14:hiddenFill>
            </a:ext>
          </a:extLst>
        </p:spPr>
      </p:pic>
      <p:sp>
        <p:nvSpPr>
          <p:cNvPr id="415" name="Shape 415"/>
          <p:cNvSpPr/>
          <p:nvPr/>
        </p:nvSpPr>
        <p:spPr>
          <a:xfrm>
            <a:off x="7507379" y="3793130"/>
            <a:ext cx="1508872" cy="92333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b" anchorCtr="0">
            <a:spAutoFit/>
          </a:bodyPr>
          <a:lstStyle/>
          <a:p>
            <a:r>
              <a:rPr lang="en-US" sz="1000" b="1" spc="-10" dirty="0" smtClean="0">
                <a:solidFill>
                  <a:schemeClr val="tx1">
                    <a:lumMod val="75000"/>
                    <a:lumOff val="25000"/>
                  </a:schemeClr>
                </a:solidFill>
                <a:latin typeface="Swis721 BT" panose="020B0504020202020204" pitchFamily="34" charset="0"/>
              </a:rPr>
              <a:t>Susan Gygi, PE</a:t>
            </a:r>
            <a:endParaRPr sz="1000" b="1" spc="-10" dirty="0">
              <a:solidFill>
                <a:schemeClr val="tx1">
                  <a:lumMod val="75000"/>
                  <a:lumOff val="25000"/>
                </a:schemeClr>
              </a:solidFill>
              <a:latin typeface="Swis721 BT" panose="020B0504020202020204" pitchFamily="34" charset="0"/>
            </a:endParaRPr>
          </a:p>
          <a:p>
            <a:r>
              <a:rPr lang="en-US" sz="1000" spc="-10" dirty="0" smtClean="0">
                <a:solidFill>
                  <a:schemeClr val="tx1">
                    <a:lumMod val="75000"/>
                    <a:lumOff val="25000"/>
                  </a:schemeClr>
                </a:solidFill>
                <a:latin typeface="Swis721 BT" panose="020B0504020202020204" pitchFamily="34" charset="0"/>
              </a:rPr>
              <a:t>Study Manager</a:t>
            </a:r>
          </a:p>
          <a:p>
            <a:r>
              <a:rPr lang="en-US" sz="1000" spc="-10" dirty="0" smtClean="0">
                <a:solidFill>
                  <a:schemeClr val="tx1">
                    <a:lumMod val="75000"/>
                    <a:lumOff val="25000"/>
                  </a:schemeClr>
                </a:solidFill>
                <a:latin typeface="Swis721 BT" panose="020B0504020202020204" pitchFamily="34" charset="0"/>
              </a:rPr>
              <a:t>Citywide Planning</a:t>
            </a:r>
          </a:p>
          <a:p>
            <a:endParaRPr lang="en-US" sz="1000" spc="-10" dirty="0" smtClean="0">
              <a:solidFill>
                <a:schemeClr val="tx1">
                  <a:lumMod val="75000"/>
                  <a:lumOff val="25000"/>
                </a:schemeClr>
              </a:solidFill>
              <a:latin typeface="Swis721 BT" panose="020B0504020202020204" pitchFamily="34" charset="0"/>
            </a:endParaRPr>
          </a:p>
          <a:p>
            <a:r>
              <a:rPr lang="en-US" sz="1000" spc="-10" dirty="0" smtClean="0">
                <a:solidFill>
                  <a:schemeClr val="tx1">
                    <a:lumMod val="75000"/>
                    <a:lumOff val="25000"/>
                  </a:schemeClr>
                </a:solidFill>
                <a:uFill>
                  <a:solidFill>
                    <a:srgbClr val="3E6F97"/>
                  </a:solidFill>
                </a:uFill>
                <a:latin typeface="Swis721 BT" panose="020B0504020202020204" pitchFamily="34" charset="0"/>
              </a:rPr>
              <a:t>susan.gygi</a:t>
            </a:r>
            <a:r>
              <a:rPr sz="1000" spc="-10" dirty="0" smtClean="0">
                <a:solidFill>
                  <a:schemeClr val="tx1">
                    <a:lumMod val="75000"/>
                    <a:lumOff val="25000"/>
                  </a:schemeClr>
                </a:solidFill>
                <a:uFill>
                  <a:solidFill>
                    <a:srgbClr val="3E6F97"/>
                  </a:solidFill>
                </a:uFill>
                <a:latin typeface="Swis721 BT" panose="020B0504020202020204" pitchFamily="34" charset="0"/>
              </a:rPr>
              <a:t>@sfgov.org</a:t>
            </a:r>
            <a:endParaRPr lang="en-US" sz="1000" spc="-10" dirty="0" smtClean="0">
              <a:solidFill>
                <a:schemeClr val="tx1">
                  <a:lumMod val="75000"/>
                  <a:lumOff val="25000"/>
                </a:schemeClr>
              </a:solidFill>
              <a:uFill>
                <a:solidFill>
                  <a:srgbClr val="3E6F97"/>
                </a:solidFill>
              </a:uFill>
              <a:latin typeface="Swis721 BT" panose="020B0504020202020204" pitchFamily="34" charset="0"/>
            </a:endParaRPr>
          </a:p>
          <a:p>
            <a:r>
              <a:rPr lang="en-US" sz="1000" b="1" spc="-10" dirty="0" smtClean="0">
                <a:solidFill>
                  <a:srgbClr val="F8971D"/>
                </a:solidFill>
                <a:uFill>
                  <a:solidFill>
                    <a:srgbClr val="3E6F97"/>
                  </a:solidFill>
                </a:uFill>
                <a:latin typeface="Swis721 BT" panose="020B0504020202020204" pitchFamily="34" charset="0"/>
              </a:rPr>
              <a:t>www.sfplanning.org</a:t>
            </a:r>
            <a:endParaRPr sz="1000" b="1" spc="-10" dirty="0">
              <a:solidFill>
                <a:srgbClr val="F8971D"/>
              </a:solidFill>
              <a:uFill>
                <a:solidFill>
                  <a:srgbClr val="3E6F97"/>
                </a:solidFill>
              </a:uFill>
              <a:latin typeface="Swis721 BT" panose="020B0504020202020204" pitchFamily="34" charset="0"/>
              <a:hlinkClick r:id="rId4"/>
            </a:endParaRPr>
          </a:p>
        </p:txBody>
      </p:sp>
      <p:sp>
        <p:nvSpPr>
          <p:cNvPr id="9" name="TextBox 8"/>
          <p:cNvSpPr txBox="1"/>
          <p:nvPr/>
        </p:nvSpPr>
        <p:spPr>
          <a:xfrm>
            <a:off x="2602048" y="1970546"/>
            <a:ext cx="2254960" cy="378565"/>
          </a:xfrm>
          <a:prstGeom prst="rect">
            <a:avLst/>
          </a:prstGeom>
          <a:solidFill>
            <a:schemeClr val="bg1"/>
          </a:solidFill>
          <a:effectLst/>
        </p:spPr>
        <p:txBody>
          <a:bodyPr wrap="square" lIns="91440" tIns="45720" rIns="91440" bIns="54864" rtlCol="0" anchor="ctr" anchorCtr="0">
            <a:spAutoFit/>
          </a:bodyPr>
          <a:lstStyle/>
          <a:p>
            <a:pPr algn="ctr"/>
            <a:r>
              <a:rPr lang="en-US" i="1" spc="-20" dirty="0" smtClean="0">
                <a:solidFill>
                  <a:srgbClr val="FF9933"/>
                </a:solidFill>
                <a:latin typeface="HeronSerif Medium" panose="02000603000000020004" pitchFamily="2" charset="0"/>
                <a:cs typeface="Georgia"/>
              </a:rPr>
              <a:t>sf-planning.org/</a:t>
            </a:r>
            <a:r>
              <a:rPr lang="en-US" i="1" spc="-20" dirty="0" err="1" smtClean="0">
                <a:solidFill>
                  <a:srgbClr val="FF9933"/>
                </a:solidFill>
                <a:latin typeface="HeronSerif Medium" panose="02000603000000020004" pitchFamily="2" charset="0"/>
                <a:cs typeface="Georgia"/>
              </a:rPr>
              <a:t>rab</a:t>
            </a:r>
            <a:endParaRPr lang="en-US" i="1" spc="-20" dirty="0">
              <a:solidFill>
                <a:srgbClr val="FF9933"/>
              </a:solidFill>
              <a:latin typeface="HeronSerif Medium" panose="02000603000000020004" pitchFamily="2" charset="0"/>
              <a:cs typeface="Georgia"/>
            </a:endParaRPr>
          </a:p>
        </p:txBody>
      </p:sp>
    </p:spTree>
    <p:extLst>
      <p:ext uri="{BB962C8B-B14F-4D97-AF65-F5344CB8AC3E}">
        <p14:creationId xmlns:p14="http://schemas.microsoft.com/office/powerpoint/2010/main" val="4263647035"/>
      </p:ext>
    </p:extLst>
  </p:cSld>
  <p:clrMapOvr>
    <a:masterClrMapping/>
  </p:clrMapOvr>
  <p:transition advClick="0" advTm="20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I:\Citywide\Work Plan Development\Priority Project Updates\Pecha Kucha Powerpoint\RAB\Images\Bay Area Region-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
            <a:ext cx="9143999"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1047083884"/>
              </p:ext>
            </p:extLst>
          </p:nvPr>
        </p:nvGraphicFramePr>
        <p:xfrm>
          <a:off x="501649" y="3296544"/>
          <a:ext cx="3508018" cy="1127848"/>
        </p:xfrm>
        <a:graphic>
          <a:graphicData uri="http://schemas.openxmlformats.org/drawingml/2006/table">
            <a:tbl>
              <a:tblPr firstRow="1" bandRow="1">
                <a:tableStyleId>{5C22544A-7EE6-4342-B048-85BDC9FD1C3A}</a:tableStyleId>
              </a:tblPr>
              <a:tblGrid>
                <a:gridCol w="1087549"/>
                <a:gridCol w="655238"/>
                <a:gridCol w="843465"/>
                <a:gridCol w="921766"/>
              </a:tblGrid>
              <a:tr h="21925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bg1"/>
                          </a:solidFill>
                          <a:latin typeface="HeronSerif SemiBold" panose="02000503000000020004" pitchFamily="50" charset="0"/>
                        </a:rPr>
                        <a:t>BAY AREA</a:t>
                      </a:r>
                    </a:p>
                  </a:txBody>
                  <a:tcPr marL="72247" marR="72247" marT="36123" marB="36123">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hMerge="1">
                  <a:txBody>
                    <a:bodyPr/>
                    <a:lstStyle/>
                    <a:p>
                      <a:pPr algn="r"/>
                      <a:endParaRPr lang="en-US" sz="1200" b="0"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hMerge="1">
                  <a:txBody>
                    <a:bodyPr/>
                    <a:lstStyle/>
                    <a:p>
                      <a:pPr algn="r"/>
                      <a:endParaRPr lang="en-US" sz="1200" b="0"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hMerge="1">
                  <a:txBody>
                    <a:bodyPr/>
                    <a:lstStyle/>
                    <a:p>
                      <a:pPr algn="r"/>
                      <a:endParaRPr lang="en-US" sz="1200" b="0"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r>
              <a:tr h="219251">
                <a:tc>
                  <a:txBody>
                    <a:bodyPr/>
                    <a:lstStyle/>
                    <a:p>
                      <a:pPr algn="l"/>
                      <a:endParaRPr lang="en-US" sz="1000" b="0" i="1" baseline="0" dirty="0">
                        <a:solidFill>
                          <a:srgbClr val="FF9900"/>
                        </a:solidFill>
                        <a:latin typeface="HeronSerif SemiBold" panose="02000503000000020004" pitchFamily="50" charset="0"/>
                      </a:endParaRPr>
                    </a:p>
                  </a:txBody>
                  <a:tcPr marL="72247" marR="72247" marT="36123" marB="36123">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en-US" sz="1000" b="0" i="1" baseline="0" dirty="0" smtClean="0">
                          <a:solidFill>
                            <a:srgbClr val="FF9900"/>
                          </a:solidFill>
                          <a:latin typeface="HeronSerif Regular" panose="02000503000000020004" pitchFamily="50" charset="0"/>
                        </a:rPr>
                        <a:t>2015</a:t>
                      </a:r>
                      <a:endParaRPr lang="en-US" sz="1000" b="0" i="1"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en-US" sz="1000" b="0" i="1" baseline="0" dirty="0" smtClean="0">
                          <a:solidFill>
                            <a:srgbClr val="FF9900"/>
                          </a:solidFill>
                          <a:latin typeface="HeronSerif Regular" panose="02000503000000020004" pitchFamily="50" charset="0"/>
                        </a:rPr>
                        <a:t>2065</a:t>
                      </a:r>
                      <a:endParaRPr lang="en-US" sz="1000" b="0" i="1"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en-US" sz="1000" b="0" i="1" baseline="0" dirty="0" smtClean="0">
                          <a:solidFill>
                            <a:srgbClr val="FF9900"/>
                          </a:solidFill>
                          <a:latin typeface="HeronSerif Regular" panose="02000503000000020004" pitchFamily="50" charset="0"/>
                        </a:rPr>
                        <a:t>Growth</a:t>
                      </a:r>
                      <a:endParaRPr lang="en-US" sz="1000" b="0" i="1"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r>
              <a:tr h="324038">
                <a:tc>
                  <a:txBody>
                    <a:bodyPr/>
                    <a:lstStyle/>
                    <a:p>
                      <a:pPr algn="l"/>
                      <a:r>
                        <a:rPr lang="en-US" sz="1200" spc="-30" baseline="0" dirty="0" smtClean="0">
                          <a:solidFill>
                            <a:srgbClr val="FF9933"/>
                          </a:solidFill>
                          <a:latin typeface="HeronSerif Regular" panose="02000503000000020004" pitchFamily="50" charset="0"/>
                        </a:rPr>
                        <a:t>Population</a:t>
                      </a:r>
                      <a:endParaRPr lang="en-US" sz="1200" spc="-30" baseline="0" dirty="0">
                        <a:solidFill>
                          <a:srgbClr val="FF9933"/>
                        </a:solidFill>
                        <a:latin typeface="HeronSerif Regular"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spc="-30" baseline="0" dirty="0" smtClean="0">
                          <a:solidFill>
                            <a:schemeClr val="tx1">
                              <a:lumMod val="75000"/>
                              <a:lumOff val="25000"/>
                            </a:schemeClr>
                          </a:solidFill>
                          <a:latin typeface="HeronSerif SemiBold" panose="02000503000000020004" pitchFamily="50" charset="0"/>
                        </a:rPr>
                        <a:t>7.6 M</a:t>
                      </a:r>
                      <a:endParaRPr lang="en-US" sz="1400" spc="-3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spc="-30" baseline="0" dirty="0" smtClean="0">
                          <a:solidFill>
                            <a:schemeClr val="tx1">
                              <a:lumMod val="75000"/>
                              <a:lumOff val="25000"/>
                            </a:schemeClr>
                          </a:solidFill>
                          <a:latin typeface="HeronSerif SemiBold" panose="02000503000000020004" pitchFamily="50" charset="0"/>
                        </a:rPr>
                        <a:t>10.7 M</a:t>
                      </a:r>
                      <a:endParaRPr lang="en-US" sz="1400" spc="-3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spc="-30" baseline="0" dirty="0" smtClean="0">
                          <a:solidFill>
                            <a:srgbClr val="FF9933"/>
                          </a:solidFill>
                          <a:latin typeface="HeronSerif SemiBold" panose="02000503000000020004" pitchFamily="50" charset="0"/>
                        </a:rPr>
                        <a:t>+41%</a:t>
                      </a:r>
                      <a:endParaRPr lang="en-US" sz="1400" spc="-30" baseline="0" dirty="0">
                        <a:solidFill>
                          <a:srgbClr val="FF9933"/>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24038">
                <a:tc>
                  <a:txBody>
                    <a:bodyPr/>
                    <a:lstStyle/>
                    <a:p>
                      <a:pPr algn="l"/>
                      <a:r>
                        <a:rPr lang="en-US" sz="1200" spc="-30" baseline="0" dirty="0" smtClean="0">
                          <a:solidFill>
                            <a:srgbClr val="FF9933"/>
                          </a:solidFill>
                          <a:latin typeface="HeronSerif Regular" panose="02000503000000020004" pitchFamily="50" charset="0"/>
                        </a:rPr>
                        <a:t>Employees</a:t>
                      </a:r>
                      <a:endParaRPr lang="en-US" sz="1200" spc="-30" baseline="0" dirty="0">
                        <a:solidFill>
                          <a:srgbClr val="FF9933"/>
                        </a:solidFill>
                        <a:latin typeface="HeronSerif Regular"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spc="-30" baseline="0" dirty="0" smtClean="0">
                          <a:solidFill>
                            <a:schemeClr val="tx1">
                              <a:lumMod val="75000"/>
                              <a:lumOff val="25000"/>
                            </a:schemeClr>
                          </a:solidFill>
                          <a:latin typeface="HeronSerif SemiBold" panose="02000503000000020004" pitchFamily="50" charset="0"/>
                        </a:rPr>
                        <a:t>4.0 M</a:t>
                      </a:r>
                      <a:endParaRPr lang="en-US" sz="1400" spc="-3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spc="-30" baseline="0" dirty="0" smtClean="0">
                          <a:solidFill>
                            <a:schemeClr val="tx1">
                              <a:lumMod val="75000"/>
                              <a:lumOff val="25000"/>
                            </a:schemeClr>
                          </a:solidFill>
                          <a:latin typeface="HeronSerif SemiBold" panose="02000503000000020004" pitchFamily="50" charset="0"/>
                        </a:rPr>
                        <a:t>5.8 M</a:t>
                      </a:r>
                      <a:endParaRPr lang="en-US" sz="1400" spc="-3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spc="-30" baseline="0" dirty="0" smtClean="0">
                          <a:solidFill>
                            <a:srgbClr val="FF9933"/>
                          </a:solidFill>
                          <a:latin typeface="HeronSerif SemiBold" panose="02000503000000020004" pitchFamily="50" charset="0"/>
                        </a:rPr>
                        <a:t>+44%</a:t>
                      </a:r>
                      <a:endParaRPr lang="en-US" sz="1400" spc="-30" baseline="0" dirty="0">
                        <a:solidFill>
                          <a:srgbClr val="FF9933"/>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Title 1"/>
          <p:cNvSpPr txBox="1">
            <a:spLocks/>
          </p:cNvSpPr>
          <p:nvPr/>
        </p:nvSpPr>
        <p:spPr>
          <a:xfrm>
            <a:off x="457200" y="182880"/>
            <a:ext cx="8229600" cy="312420"/>
          </a:xfrm>
          <a:prstGeom prst="rect">
            <a:avLst/>
          </a:prstGeom>
          <a:effectLst>
            <a:outerShdw blurRad="50800" dist="38100" dir="8100000" algn="tr" rotWithShape="0">
              <a:prstClr val="black">
                <a:alpha val="40000"/>
              </a:prstClr>
            </a:outerShdw>
          </a:effectLst>
        </p:spPr>
        <p:txBody>
          <a:bodyPr vert="horz" lIns="0" tIns="0" rIns="0" bIns="0" rtlCol="0" anchor="b" anchorCtr="0">
            <a:normAutofit/>
          </a:bodyPr>
          <a:lstStyle>
            <a:lvl1pPr algn="l" defTabSz="914400" rtl="0" eaLnBrk="1" latinLnBrk="0" hangingPunct="1">
              <a:spcBef>
                <a:spcPct val="0"/>
              </a:spcBef>
              <a:buNone/>
              <a:defRPr sz="1600" b="1" kern="1200" spc="-30" baseline="0">
                <a:solidFill>
                  <a:schemeClr val="bg1"/>
                </a:solidFill>
                <a:effectLst>
                  <a:outerShdw blurRad="50800" dist="38100" dir="2700000" algn="tl" rotWithShape="0">
                    <a:prstClr val="black">
                      <a:alpha val="40000"/>
                    </a:prstClr>
                  </a:outerShdw>
                </a:effectLst>
                <a:latin typeface="Swis721 BT" panose="020B0504020202020204" pitchFamily="34" charset="0"/>
                <a:ea typeface="+mj-ea"/>
                <a:cs typeface="+mj-cs"/>
              </a:defRPr>
            </a:lvl1pPr>
          </a:lstStyle>
          <a:p>
            <a:r>
              <a:rPr lang="en-US" dirty="0" smtClean="0"/>
              <a:t>Connecting the Bay</a:t>
            </a:r>
            <a:endParaRPr lang="en-US" dirty="0"/>
          </a:p>
        </p:txBody>
      </p:sp>
    </p:spTree>
    <p:extLst>
      <p:ext uri="{BB962C8B-B14F-4D97-AF65-F5344CB8AC3E}">
        <p14:creationId xmlns:p14="http://schemas.microsoft.com/office/powerpoint/2010/main" val="1469187828"/>
      </p:ext>
    </p:extLst>
  </p:cSld>
  <p:clrMapOvr>
    <a:masterClrMapping/>
  </p:clrMapOvr>
  <p:transition advTm="20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I:\Citywide\Work Plan Development\Priority Project Updates\Pecha Kucha Powerpoint\RAB\Images\Map - Slide 4_Artboard 1_Artboard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5750450" y="182880"/>
            <a:ext cx="2936349" cy="312420"/>
          </a:xfrm>
          <a:prstGeom prst="rect">
            <a:avLst/>
          </a:prstGeom>
          <a:effectLst>
            <a:outerShdw blurRad="50800" dist="38100" dir="8100000" algn="tr" rotWithShape="0">
              <a:prstClr val="black">
                <a:alpha val="40000"/>
              </a:prstClr>
            </a:outerShdw>
          </a:effectLst>
        </p:spPr>
        <p:txBody>
          <a:bodyPr vert="horz" lIns="0" tIns="0" rIns="0" bIns="0" rtlCol="0" anchor="b" anchorCtr="0">
            <a:normAutofit/>
          </a:bodyPr>
          <a:lstStyle>
            <a:lvl1pPr algn="l" defTabSz="914400" rtl="0" eaLnBrk="1" latinLnBrk="0" hangingPunct="1">
              <a:spcBef>
                <a:spcPct val="0"/>
              </a:spcBef>
              <a:buNone/>
              <a:defRPr sz="1600" b="1" kern="1200" spc="-30" baseline="0">
                <a:solidFill>
                  <a:schemeClr val="bg1"/>
                </a:solidFill>
                <a:effectLst>
                  <a:outerShdw blurRad="50800" dist="38100" dir="2700000" algn="tl" rotWithShape="0">
                    <a:prstClr val="black">
                      <a:alpha val="40000"/>
                    </a:prstClr>
                  </a:outerShdw>
                </a:effectLst>
                <a:latin typeface="Swis721 BT" panose="020B0504020202020204" pitchFamily="34" charset="0"/>
                <a:ea typeface="+mj-ea"/>
                <a:cs typeface="+mj-cs"/>
              </a:defRPr>
            </a:lvl1pPr>
          </a:lstStyle>
          <a:p>
            <a:r>
              <a:rPr lang="en-US" dirty="0" smtClean="0"/>
              <a:t>Connecting San Francisco</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975213904"/>
              </p:ext>
            </p:extLst>
          </p:nvPr>
        </p:nvGraphicFramePr>
        <p:xfrm>
          <a:off x="5750451" y="2235449"/>
          <a:ext cx="3232184" cy="1127848"/>
        </p:xfrm>
        <a:graphic>
          <a:graphicData uri="http://schemas.openxmlformats.org/drawingml/2006/table">
            <a:tbl>
              <a:tblPr firstRow="1" bandRow="1">
                <a:tableStyleId>{5C22544A-7EE6-4342-B048-85BDC9FD1C3A}</a:tableStyleId>
              </a:tblPr>
              <a:tblGrid>
                <a:gridCol w="893902"/>
                <a:gridCol w="767643"/>
                <a:gridCol w="939353"/>
                <a:gridCol w="631286"/>
              </a:tblGrid>
              <a:tr h="21925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bg1"/>
                          </a:solidFill>
                          <a:latin typeface="HeronSerif SemiBold" panose="02000503000000020004" pitchFamily="50" charset="0"/>
                        </a:rPr>
                        <a:t>SAN FRANCISCO</a:t>
                      </a:r>
                    </a:p>
                  </a:txBody>
                  <a:tcPr marL="72247" marR="72247" marT="36123" marB="36123">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hMerge="1">
                  <a:txBody>
                    <a:bodyPr/>
                    <a:lstStyle/>
                    <a:p>
                      <a:pPr algn="r"/>
                      <a:endParaRPr lang="en-US" sz="1200" b="0"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hMerge="1">
                  <a:txBody>
                    <a:bodyPr/>
                    <a:lstStyle/>
                    <a:p>
                      <a:pPr algn="r"/>
                      <a:endParaRPr lang="en-US" sz="1200" b="0"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hMerge="1">
                  <a:txBody>
                    <a:bodyPr/>
                    <a:lstStyle/>
                    <a:p>
                      <a:pPr algn="r"/>
                      <a:endParaRPr lang="en-US" sz="1200" b="0"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r>
              <a:tr h="219251">
                <a:tc>
                  <a:txBody>
                    <a:bodyPr/>
                    <a:lstStyle/>
                    <a:p>
                      <a:pPr algn="l"/>
                      <a:endParaRPr lang="en-US" sz="1000" b="0" i="1" baseline="0" dirty="0">
                        <a:solidFill>
                          <a:srgbClr val="FF9900"/>
                        </a:solidFill>
                        <a:latin typeface="HeronSerif SemiBold" panose="02000503000000020004" pitchFamily="50" charset="0"/>
                      </a:endParaRPr>
                    </a:p>
                  </a:txBody>
                  <a:tcPr marL="72247" marR="72247" marT="36123" marB="36123">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en-US" sz="1000" b="0" i="1" baseline="0" dirty="0" smtClean="0">
                          <a:solidFill>
                            <a:srgbClr val="FF9900"/>
                          </a:solidFill>
                          <a:latin typeface="HeronSerif Regular" panose="02000503000000020004" pitchFamily="50" charset="0"/>
                        </a:rPr>
                        <a:t>2015</a:t>
                      </a:r>
                      <a:endParaRPr lang="en-US" sz="1000" b="0" i="1"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en-US" sz="1000" b="0" i="1" baseline="0" dirty="0" smtClean="0">
                          <a:solidFill>
                            <a:srgbClr val="FF9900"/>
                          </a:solidFill>
                          <a:latin typeface="HeronSerif Regular" panose="02000503000000020004" pitchFamily="50" charset="0"/>
                        </a:rPr>
                        <a:t>2065</a:t>
                      </a:r>
                      <a:endParaRPr lang="en-US" sz="1000" b="0" i="1"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en-US" sz="1000" b="0" i="1" baseline="0" dirty="0" smtClean="0">
                          <a:solidFill>
                            <a:srgbClr val="FF9900"/>
                          </a:solidFill>
                          <a:latin typeface="HeronSerif Regular" panose="02000503000000020004" pitchFamily="50" charset="0"/>
                        </a:rPr>
                        <a:t>Growth</a:t>
                      </a:r>
                      <a:endParaRPr lang="en-US" sz="1000" b="0" i="1"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r>
              <a:tr h="324038">
                <a:tc>
                  <a:txBody>
                    <a:bodyPr/>
                    <a:lstStyle/>
                    <a:p>
                      <a:pPr algn="l"/>
                      <a:r>
                        <a:rPr lang="en-US" sz="1200" spc="-20" baseline="0" dirty="0" smtClean="0">
                          <a:solidFill>
                            <a:srgbClr val="FF9933"/>
                          </a:solidFill>
                          <a:latin typeface="HeronSerif Regular" panose="02000503000000020004" pitchFamily="50" charset="0"/>
                        </a:rPr>
                        <a:t>Population</a:t>
                      </a:r>
                      <a:endParaRPr lang="en-US" sz="1200" spc="-20" baseline="0" dirty="0">
                        <a:solidFill>
                          <a:srgbClr val="FF9933"/>
                        </a:solidFill>
                        <a:latin typeface="HeronSerif Regular"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spc="-20" baseline="0" dirty="0" smtClean="0">
                          <a:solidFill>
                            <a:schemeClr val="tx1">
                              <a:lumMod val="75000"/>
                              <a:lumOff val="25000"/>
                            </a:schemeClr>
                          </a:solidFill>
                          <a:latin typeface="HeronSerif SemiBold" panose="02000503000000020004" pitchFamily="50" charset="0"/>
                        </a:rPr>
                        <a:t>860,000</a:t>
                      </a:r>
                      <a:endParaRPr lang="en-US" sz="1200" spc="-2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spc="-20" baseline="0" dirty="0" smtClean="0">
                          <a:solidFill>
                            <a:schemeClr val="tx1">
                              <a:lumMod val="75000"/>
                              <a:lumOff val="25000"/>
                            </a:schemeClr>
                          </a:solidFill>
                          <a:latin typeface="HeronSerif SemiBold" panose="02000503000000020004" pitchFamily="50" charset="0"/>
                        </a:rPr>
                        <a:t>1,430,000</a:t>
                      </a:r>
                      <a:endParaRPr lang="en-US" sz="1200" spc="-2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spc="-20" baseline="0" dirty="0" smtClean="0">
                          <a:solidFill>
                            <a:srgbClr val="FF9933"/>
                          </a:solidFill>
                          <a:latin typeface="HeronSerif SemiBold" panose="02000503000000020004" pitchFamily="50" charset="0"/>
                        </a:rPr>
                        <a:t>+66%</a:t>
                      </a:r>
                      <a:endParaRPr lang="en-US" sz="1200" spc="-20" baseline="0" dirty="0">
                        <a:solidFill>
                          <a:srgbClr val="FF9933"/>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24038">
                <a:tc>
                  <a:txBody>
                    <a:bodyPr/>
                    <a:lstStyle/>
                    <a:p>
                      <a:pPr algn="l"/>
                      <a:r>
                        <a:rPr lang="en-US" sz="1200" spc="-20" baseline="0" dirty="0" smtClean="0">
                          <a:solidFill>
                            <a:srgbClr val="FF9933"/>
                          </a:solidFill>
                          <a:latin typeface="HeronSerif Regular" panose="02000503000000020004" pitchFamily="50" charset="0"/>
                        </a:rPr>
                        <a:t>Employees</a:t>
                      </a:r>
                      <a:endParaRPr lang="en-US" sz="1200" spc="-20" baseline="0" dirty="0">
                        <a:solidFill>
                          <a:srgbClr val="FF9933"/>
                        </a:solidFill>
                        <a:latin typeface="HeronSerif Regular"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spc="-20" baseline="0" dirty="0" smtClean="0">
                          <a:solidFill>
                            <a:schemeClr val="tx1">
                              <a:lumMod val="75000"/>
                              <a:lumOff val="25000"/>
                            </a:schemeClr>
                          </a:solidFill>
                          <a:latin typeface="HeronSerif SemiBold" panose="02000503000000020004" pitchFamily="50" charset="0"/>
                        </a:rPr>
                        <a:t>700,000</a:t>
                      </a:r>
                      <a:endParaRPr lang="en-US" sz="1200" spc="-2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spc="-20" baseline="0" dirty="0" smtClean="0">
                          <a:solidFill>
                            <a:schemeClr val="tx1">
                              <a:lumMod val="75000"/>
                              <a:lumOff val="25000"/>
                            </a:schemeClr>
                          </a:solidFill>
                          <a:latin typeface="HeronSerif SemiBold" panose="02000503000000020004" pitchFamily="50" charset="0"/>
                        </a:rPr>
                        <a:t>995,000</a:t>
                      </a:r>
                      <a:endParaRPr lang="en-US" sz="1200" spc="-2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spc="-20" baseline="0" dirty="0" smtClean="0">
                          <a:solidFill>
                            <a:srgbClr val="FF9933"/>
                          </a:solidFill>
                          <a:latin typeface="HeronSerif SemiBold" panose="02000503000000020004" pitchFamily="50" charset="0"/>
                        </a:rPr>
                        <a:t>+44%</a:t>
                      </a:r>
                      <a:endParaRPr lang="en-US" sz="1200" spc="-20" baseline="0" dirty="0">
                        <a:solidFill>
                          <a:srgbClr val="FF9933"/>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490907091"/>
      </p:ext>
    </p:extLst>
  </p:cSld>
  <p:clrMapOvr>
    <a:masterClrMapping/>
  </p:clrMapOvr>
  <p:transition advTm="20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Citywide\Work Plan Development\Priority Project Updates\Pecha Kucha Powerpoint\RAB\Images\Map - Slide 7d-02-02-02-02-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174" r="6013" b="7241"/>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4163679992"/>
              </p:ext>
            </p:extLst>
          </p:nvPr>
        </p:nvGraphicFramePr>
        <p:xfrm>
          <a:off x="4835348" y="2235449"/>
          <a:ext cx="4147288" cy="1127848"/>
        </p:xfrm>
        <a:graphic>
          <a:graphicData uri="http://schemas.openxmlformats.org/drawingml/2006/table">
            <a:tbl>
              <a:tblPr firstRow="1" bandRow="1">
                <a:tableStyleId>{5C22544A-7EE6-4342-B048-85BDC9FD1C3A}</a:tableStyleId>
              </a:tblPr>
              <a:tblGrid>
                <a:gridCol w="1186407"/>
                <a:gridCol w="853746"/>
                <a:gridCol w="1055903"/>
                <a:gridCol w="1051232"/>
              </a:tblGrid>
              <a:tr h="21925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bg1"/>
                          </a:solidFill>
                          <a:latin typeface="HeronSerif SemiBold" panose="02000503000000020004" pitchFamily="50" charset="0"/>
                        </a:rPr>
                        <a:t>Financial District, Mission Bay, </a:t>
                      </a:r>
                      <a:r>
                        <a:rPr lang="en-US" sz="1200" b="0" baseline="0" dirty="0" err="1" smtClean="0">
                          <a:solidFill>
                            <a:schemeClr val="bg1"/>
                          </a:solidFill>
                          <a:latin typeface="HeronSerif SemiBold" panose="02000503000000020004" pitchFamily="50" charset="0"/>
                        </a:rPr>
                        <a:t>SoMa</a:t>
                      </a:r>
                      <a:r>
                        <a:rPr lang="en-US" sz="1200" b="0" baseline="0" dirty="0" smtClean="0">
                          <a:solidFill>
                            <a:schemeClr val="bg1"/>
                          </a:solidFill>
                          <a:latin typeface="HeronSerif SemiBold" panose="02000503000000020004" pitchFamily="50" charset="0"/>
                        </a:rPr>
                        <a:t>, Southern Bayfront</a:t>
                      </a:r>
                    </a:p>
                  </a:txBody>
                  <a:tcPr marL="72247" marR="72247" marT="36123" marB="36123">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9933"/>
                    </a:solidFill>
                  </a:tcPr>
                </a:tc>
                <a:tc hMerge="1">
                  <a:txBody>
                    <a:bodyPr/>
                    <a:lstStyle/>
                    <a:p>
                      <a:pPr algn="r"/>
                      <a:endParaRPr lang="en-US" sz="1200" b="0"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hMerge="1">
                  <a:txBody>
                    <a:bodyPr/>
                    <a:lstStyle/>
                    <a:p>
                      <a:pPr algn="r"/>
                      <a:endParaRPr lang="en-US" sz="1200" b="0"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hMerge="1">
                  <a:txBody>
                    <a:bodyPr/>
                    <a:lstStyle/>
                    <a:p>
                      <a:pPr algn="r"/>
                      <a:endParaRPr lang="en-US" sz="1200" b="0"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r>
              <a:tr h="219251">
                <a:tc>
                  <a:txBody>
                    <a:bodyPr/>
                    <a:lstStyle/>
                    <a:p>
                      <a:pPr algn="l"/>
                      <a:endParaRPr lang="en-US" sz="1000" b="0" i="1" baseline="0" dirty="0">
                        <a:solidFill>
                          <a:srgbClr val="FF9900"/>
                        </a:solidFill>
                        <a:latin typeface="HeronSerif SemiBold" panose="02000503000000020004" pitchFamily="50" charset="0"/>
                      </a:endParaRPr>
                    </a:p>
                  </a:txBody>
                  <a:tcPr marL="72247" marR="72247" marT="36123" marB="36123">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en-US" sz="1000" b="0" i="1" baseline="0" dirty="0" smtClean="0">
                          <a:solidFill>
                            <a:srgbClr val="FF9900"/>
                          </a:solidFill>
                          <a:latin typeface="HeronSerif Regular" panose="02000503000000020004" pitchFamily="50" charset="0"/>
                        </a:rPr>
                        <a:t>2015</a:t>
                      </a:r>
                      <a:endParaRPr lang="en-US" sz="1000" b="0" i="1"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en-US" sz="1000" b="0" i="1" baseline="0" dirty="0" smtClean="0">
                          <a:solidFill>
                            <a:srgbClr val="FF9900"/>
                          </a:solidFill>
                          <a:latin typeface="HeronSerif Regular" panose="02000503000000020004" pitchFamily="50" charset="0"/>
                        </a:rPr>
                        <a:t>2065</a:t>
                      </a:r>
                      <a:endParaRPr lang="en-US" sz="1000" b="0" i="1"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en-US" sz="1000" b="0" i="1" baseline="0" dirty="0" smtClean="0">
                          <a:solidFill>
                            <a:srgbClr val="FF9900"/>
                          </a:solidFill>
                          <a:latin typeface="HeronSerif Regular" panose="02000503000000020004" pitchFamily="50" charset="0"/>
                        </a:rPr>
                        <a:t>Growth</a:t>
                      </a:r>
                      <a:endParaRPr lang="en-US" sz="1000" b="0" i="1" baseline="0" dirty="0">
                        <a:solidFill>
                          <a:srgbClr val="FF9900"/>
                        </a:solidFill>
                        <a:latin typeface="HeronSerif Regular" panose="02000503000000020004" pitchFamily="50" charset="0"/>
                      </a:endParaRPr>
                    </a:p>
                  </a:txBody>
                  <a:tcPr marL="72247" marR="72247" marT="36123" marB="36123">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r>
              <a:tr h="324038">
                <a:tc>
                  <a:txBody>
                    <a:bodyPr/>
                    <a:lstStyle/>
                    <a:p>
                      <a:pPr algn="l"/>
                      <a:r>
                        <a:rPr lang="en-US" sz="1200" spc="-20" baseline="0" dirty="0" smtClean="0">
                          <a:solidFill>
                            <a:srgbClr val="FF9933"/>
                          </a:solidFill>
                          <a:latin typeface="HeronSerif Regular" panose="02000503000000020004" pitchFamily="50" charset="0"/>
                        </a:rPr>
                        <a:t>Population</a:t>
                      </a:r>
                      <a:endParaRPr lang="en-US" sz="1200" spc="-20" baseline="0" dirty="0">
                        <a:solidFill>
                          <a:srgbClr val="FF9933"/>
                        </a:solidFill>
                        <a:latin typeface="HeronSerif Regular"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spc="-20" baseline="0" dirty="0" smtClean="0">
                          <a:solidFill>
                            <a:schemeClr val="tx1">
                              <a:lumMod val="75000"/>
                              <a:lumOff val="25000"/>
                            </a:schemeClr>
                          </a:solidFill>
                          <a:latin typeface="HeronSerif SemiBold" panose="02000503000000020004" pitchFamily="50" charset="0"/>
                        </a:rPr>
                        <a:t>87,000</a:t>
                      </a:r>
                      <a:endParaRPr lang="en-US" sz="1200" spc="-2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spc="-20" baseline="0" dirty="0" smtClean="0">
                          <a:solidFill>
                            <a:schemeClr val="tx1">
                              <a:lumMod val="75000"/>
                              <a:lumOff val="25000"/>
                            </a:schemeClr>
                          </a:solidFill>
                          <a:latin typeface="HeronSerif SemiBold" panose="02000503000000020004" pitchFamily="50" charset="0"/>
                        </a:rPr>
                        <a:t>257,000</a:t>
                      </a:r>
                      <a:endParaRPr lang="en-US" sz="1200" spc="-2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spc="-20" baseline="0" dirty="0" smtClean="0">
                          <a:solidFill>
                            <a:srgbClr val="FF9933"/>
                          </a:solidFill>
                          <a:latin typeface="HeronSerif SemiBold" panose="02000503000000020004" pitchFamily="50" charset="0"/>
                        </a:rPr>
                        <a:t>+194%</a:t>
                      </a:r>
                      <a:endParaRPr lang="en-US" sz="1200" spc="-20" baseline="0" dirty="0">
                        <a:solidFill>
                          <a:srgbClr val="FF9933"/>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24038">
                <a:tc>
                  <a:txBody>
                    <a:bodyPr/>
                    <a:lstStyle/>
                    <a:p>
                      <a:pPr algn="l"/>
                      <a:r>
                        <a:rPr lang="en-US" sz="1200" spc="-20" baseline="0" dirty="0" smtClean="0">
                          <a:solidFill>
                            <a:srgbClr val="FF9933"/>
                          </a:solidFill>
                          <a:latin typeface="HeronSerif Regular" panose="02000503000000020004" pitchFamily="50" charset="0"/>
                        </a:rPr>
                        <a:t>Employees</a:t>
                      </a:r>
                      <a:endParaRPr lang="en-US" sz="1200" spc="-20" baseline="0" dirty="0">
                        <a:solidFill>
                          <a:srgbClr val="FF9933"/>
                        </a:solidFill>
                        <a:latin typeface="HeronSerif Regular"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spc="-20" baseline="0" dirty="0" smtClean="0">
                          <a:solidFill>
                            <a:schemeClr val="tx1">
                              <a:lumMod val="75000"/>
                              <a:lumOff val="25000"/>
                            </a:schemeClr>
                          </a:solidFill>
                          <a:latin typeface="HeronSerif SemiBold" panose="02000503000000020004" pitchFamily="50" charset="0"/>
                        </a:rPr>
                        <a:t>304,000</a:t>
                      </a:r>
                      <a:endParaRPr lang="en-US" sz="1200" spc="-2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spc="-20" baseline="0" dirty="0" smtClean="0">
                          <a:solidFill>
                            <a:schemeClr val="tx1">
                              <a:lumMod val="75000"/>
                              <a:lumOff val="25000"/>
                            </a:schemeClr>
                          </a:solidFill>
                          <a:latin typeface="HeronSerif SemiBold" panose="02000503000000020004" pitchFamily="50" charset="0"/>
                        </a:rPr>
                        <a:t>554,000</a:t>
                      </a:r>
                      <a:endParaRPr lang="en-US" sz="1200" spc="-2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200" spc="-20" baseline="0" dirty="0" smtClean="0">
                          <a:solidFill>
                            <a:srgbClr val="FF9933"/>
                          </a:solidFill>
                          <a:latin typeface="HeronSerif SemiBold" panose="02000503000000020004" pitchFamily="50" charset="0"/>
                        </a:rPr>
                        <a:t>+82%</a:t>
                      </a:r>
                      <a:endParaRPr lang="en-US" sz="1200" spc="-20" baseline="0" dirty="0">
                        <a:solidFill>
                          <a:srgbClr val="FF9933"/>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Title 1"/>
          <p:cNvSpPr txBox="1">
            <a:spLocks/>
          </p:cNvSpPr>
          <p:nvPr/>
        </p:nvSpPr>
        <p:spPr>
          <a:xfrm>
            <a:off x="5750450" y="182880"/>
            <a:ext cx="2936349" cy="312420"/>
          </a:xfrm>
          <a:prstGeom prst="rect">
            <a:avLst/>
          </a:prstGeom>
          <a:effectLst>
            <a:outerShdw blurRad="50800" dist="38100" dir="8100000" algn="tr" rotWithShape="0">
              <a:prstClr val="black">
                <a:alpha val="40000"/>
              </a:prstClr>
            </a:outerShdw>
          </a:effectLst>
        </p:spPr>
        <p:txBody>
          <a:bodyPr vert="horz" lIns="0" tIns="0" rIns="0" bIns="0" rtlCol="0" anchor="b" anchorCtr="0">
            <a:normAutofit/>
          </a:bodyPr>
          <a:lstStyle>
            <a:lvl1pPr algn="l" defTabSz="914400" rtl="0" eaLnBrk="1" latinLnBrk="0" hangingPunct="1">
              <a:spcBef>
                <a:spcPct val="0"/>
              </a:spcBef>
              <a:buNone/>
              <a:defRPr sz="1600" b="1" kern="1200" spc="-30" baseline="0">
                <a:solidFill>
                  <a:schemeClr val="bg1"/>
                </a:solidFill>
                <a:effectLst>
                  <a:outerShdw blurRad="50800" dist="38100" dir="2700000" algn="tl" rotWithShape="0">
                    <a:prstClr val="black">
                      <a:alpha val="40000"/>
                    </a:prstClr>
                  </a:outerShdw>
                </a:effectLst>
                <a:latin typeface="Swis721 BT" panose="020B0504020202020204" pitchFamily="34" charset="0"/>
                <a:ea typeface="+mj-ea"/>
                <a:cs typeface="+mj-cs"/>
              </a:defRPr>
            </a:lvl1pPr>
          </a:lstStyle>
          <a:p>
            <a:r>
              <a:rPr lang="en-US" dirty="0" smtClean="0"/>
              <a:t>Reconnecting Neighborhoods</a:t>
            </a:r>
            <a:endParaRPr lang="en-US" dirty="0"/>
          </a:p>
        </p:txBody>
      </p:sp>
    </p:spTree>
    <p:extLst>
      <p:ext uri="{BB962C8B-B14F-4D97-AF65-F5344CB8AC3E}">
        <p14:creationId xmlns:p14="http://schemas.microsoft.com/office/powerpoint/2010/main" val="3798364625"/>
      </p:ext>
    </p:extLst>
  </p:cSld>
  <p:clrMapOvr>
    <a:masterClrMapping/>
  </p:clrMapOvr>
  <p:transition advTm="20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I:\Citywide\Work Plan Development\Priority Project Updates\Pecha Kucha Powerpoint\RAB\Images\sf-20141210-southwestaerial-1280x720.jpg"/>
          <p:cNvPicPr>
            <a:picLocks noChangeAspect="1" noChangeArrowheads="1"/>
          </p:cNvPicPr>
          <p:nvPr/>
        </p:nvPicPr>
        <p:blipFill rotWithShape="1">
          <a:blip r:embed="rId2">
            <a:extLst>
              <a:ext uri="{28A0092B-C50C-407E-A947-70E740481C1C}">
                <a14:useLocalDpi xmlns:a14="http://schemas.microsoft.com/office/drawing/2010/main" val="0"/>
              </a:ext>
            </a:extLst>
          </a:blip>
          <a:srcRect t="14814" b="33378"/>
          <a:stretch/>
        </p:blipFill>
        <p:spPr bwMode="auto">
          <a:xfrm>
            <a:off x="0" y="2563301"/>
            <a:ext cx="9144000" cy="266468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Citywide\Work Plan Development\Priority Project Updates\Pecha Kucha Powerpoint\RAB\Images\Mission-Bay-1980s-1024x772.jpg"/>
          <p:cNvPicPr>
            <a:picLocks noChangeAspect="1" noChangeArrowheads="1"/>
          </p:cNvPicPr>
          <p:nvPr/>
        </p:nvPicPr>
        <p:blipFill rotWithShape="1">
          <a:blip r:embed="rId3">
            <a:extLst>
              <a:ext uri="{28A0092B-C50C-407E-A947-70E740481C1C}">
                <a14:useLocalDpi xmlns:a14="http://schemas.microsoft.com/office/drawing/2010/main" val="0"/>
              </a:ext>
            </a:extLst>
          </a:blip>
          <a:srcRect t="10609" r="611" b="52479"/>
          <a:stretch/>
        </p:blipFill>
        <p:spPr bwMode="auto">
          <a:xfrm>
            <a:off x="0" y="0"/>
            <a:ext cx="9144000" cy="256032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57200" y="182880"/>
            <a:ext cx="8229600" cy="542677"/>
          </a:xfrm>
          <a:prstGeom prst="rect">
            <a:avLst/>
          </a:prstGeom>
          <a:effectLst>
            <a:outerShdw blurRad="50800" dist="38100" dir="8100000" algn="tr" rotWithShape="0">
              <a:prstClr val="black">
                <a:alpha val="40000"/>
              </a:prstClr>
            </a:outerShdw>
          </a:effectLst>
        </p:spPr>
        <p:txBody>
          <a:bodyPr vert="horz" lIns="0" tIns="0" rIns="0" bIns="0" rtlCol="0" anchor="b" anchorCtr="0">
            <a:normAutofit/>
          </a:bodyPr>
          <a:lstStyle>
            <a:lvl1pPr algn="l" defTabSz="914400" rtl="0" eaLnBrk="1" latinLnBrk="0" hangingPunct="1">
              <a:spcBef>
                <a:spcPct val="0"/>
              </a:spcBef>
              <a:buNone/>
              <a:defRPr sz="1600" b="1" kern="1200" spc="-30" baseline="0">
                <a:solidFill>
                  <a:schemeClr val="bg1"/>
                </a:solidFill>
                <a:effectLst>
                  <a:outerShdw blurRad="50800" dist="38100" dir="2700000" algn="tl" rotWithShape="0">
                    <a:prstClr val="black">
                      <a:alpha val="40000"/>
                    </a:prstClr>
                  </a:outerShdw>
                </a:effectLst>
                <a:latin typeface="Swis721 BT" panose="020B0504020202020204" pitchFamily="34" charset="0"/>
                <a:ea typeface="+mj-ea"/>
                <a:cs typeface="+mj-cs"/>
              </a:defRPr>
            </a:lvl1pPr>
          </a:lstStyle>
          <a:p>
            <a:r>
              <a:rPr lang="en-US" dirty="0" smtClean="0"/>
              <a:t>San Francisco Then and Now</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993273853"/>
              </p:ext>
            </p:extLst>
          </p:nvPr>
        </p:nvGraphicFramePr>
        <p:xfrm>
          <a:off x="4198925" y="1979148"/>
          <a:ext cx="4794503" cy="834290"/>
        </p:xfrm>
        <a:graphic>
          <a:graphicData uri="http://schemas.openxmlformats.org/drawingml/2006/table">
            <a:tbl>
              <a:tblPr firstRow="1" bandRow="1">
                <a:tableStyleId>{5C22544A-7EE6-4342-B048-85BDC9FD1C3A}</a:tableStyleId>
              </a:tblPr>
              <a:tblGrid>
                <a:gridCol w="1326656"/>
                <a:gridCol w="764880"/>
                <a:gridCol w="856623"/>
                <a:gridCol w="923172"/>
                <a:gridCol w="923172"/>
              </a:tblGrid>
              <a:tr h="187583">
                <a:tc>
                  <a:txBody>
                    <a:bodyPr/>
                    <a:lstStyle/>
                    <a:p>
                      <a:pPr algn="l"/>
                      <a:r>
                        <a:rPr lang="en-US" sz="1200" b="0" baseline="0" dirty="0" smtClean="0">
                          <a:solidFill>
                            <a:schemeClr val="bg1"/>
                          </a:solidFill>
                          <a:latin typeface="HeronSerif SemiBold" panose="02000503000000020004" pitchFamily="50" charset="0"/>
                        </a:rPr>
                        <a:t>SAN FRANCISCO</a:t>
                      </a:r>
                      <a:endParaRPr lang="en-US" sz="1200" b="0" baseline="0" dirty="0">
                        <a:solidFill>
                          <a:schemeClr val="bg1"/>
                        </a:solidFill>
                        <a:latin typeface="HeronSerif SemiBold" panose="02000503000000020004" pitchFamily="50" charset="0"/>
                      </a:endParaRPr>
                    </a:p>
                  </a:txBody>
                  <a:tcPr marL="72247" marR="72247" marT="36123" marB="36123" anchor="ctr">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alpha val="85000"/>
                      </a:schemeClr>
                    </a:solidFill>
                  </a:tcPr>
                </a:tc>
                <a:tc>
                  <a:txBody>
                    <a:bodyPr/>
                    <a:lstStyle/>
                    <a:p>
                      <a:pPr algn="r"/>
                      <a:r>
                        <a:rPr lang="en-US" sz="1000" b="0" i="1" baseline="0" dirty="0" smtClean="0">
                          <a:solidFill>
                            <a:srgbClr val="FF9933"/>
                          </a:solidFill>
                          <a:latin typeface="HeronSerif Regular" panose="02000503000000020004" pitchFamily="50" charset="0"/>
                        </a:rPr>
                        <a:t>1950</a:t>
                      </a:r>
                      <a:endParaRPr lang="en-US" sz="1000" b="0" i="1" baseline="0" dirty="0">
                        <a:solidFill>
                          <a:srgbClr val="FF9933"/>
                        </a:solidFill>
                        <a:latin typeface="HeronSerif Regular" panose="02000503000000020004" pitchFamily="50" charset="0"/>
                      </a:endParaRPr>
                    </a:p>
                  </a:txBody>
                  <a:tcPr marL="72247" marR="72247" marT="36123" marB="36123" anchor="ctr">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alpha val="85000"/>
                      </a:schemeClr>
                    </a:solidFill>
                  </a:tcPr>
                </a:tc>
                <a:tc>
                  <a:txBody>
                    <a:bodyPr/>
                    <a:lstStyle/>
                    <a:p>
                      <a:pPr algn="r"/>
                      <a:r>
                        <a:rPr lang="en-US" sz="1000" b="0" i="1" baseline="0" dirty="0" smtClean="0">
                          <a:solidFill>
                            <a:srgbClr val="FF9933"/>
                          </a:solidFill>
                          <a:latin typeface="HeronSerif Regular" panose="02000503000000020004" pitchFamily="50" charset="0"/>
                        </a:rPr>
                        <a:t>1970</a:t>
                      </a:r>
                      <a:endParaRPr lang="en-US" sz="1000" b="0" i="1" baseline="0" dirty="0">
                        <a:solidFill>
                          <a:srgbClr val="FF9933"/>
                        </a:solidFill>
                        <a:latin typeface="HeronSerif Regular" panose="02000503000000020004" pitchFamily="50" charset="0"/>
                      </a:endParaRPr>
                    </a:p>
                  </a:txBody>
                  <a:tcPr marL="72247" marR="72247" marT="36123" marB="36123" anchor="ctr">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alpha val="85000"/>
                      </a:schemeClr>
                    </a:solidFill>
                  </a:tcPr>
                </a:tc>
                <a:tc>
                  <a:txBody>
                    <a:bodyPr/>
                    <a:lstStyle/>
                    <a:p>
                      <a:pPr algn="r"/>
                      <a:r>
                        <a:rPr lang="en-US" sz="1000" b="0" i="1" baseline="0" dirty="0" smtClean="0">
                          <a:solidFill>
                            <a:srgbClr val="FF9933"/>
                          </a:solidFill>
                          <a:latin typeface="HeronSerif Regular" panose="02000503000000020004" pitchFamily="50" charset="0"/>
                        </a:rPr>
                        <a:t>2015</a:t>
                      </a:r>
                      <a:endParaRPr lang="en-US" sz="1000" b="0" i="1" baseline="0" dirty="0">
                        <a:solidFill>
                          <a:srgbClr val="FF9933"/>
                        </a:solidFill>
                        <a:latin typeface="HeronSerif Regular" panose="02000503000000020004" pitchFamily="50" charset="0"/>
                      </a:endParaRPr>
                    </a:p>
                  </a:txBody>
                  <a:tcPr marL="72247" marR="72247" marT="36123" marB="36123" anchor="ctr">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alpha val="85000"/>
                      </a:schemeClr>
                    </a:solidFill>
                  </a:tcPr>
                </a:tc>
                <a:tc>
                  <a:txBody>
                    <a:bodyPr/>
                    <a:lstStyle/>
                    <a:p>
                      <a:pPr algn="r"/>
                      <a:r>
                        <a:rPr lang="en-US" sz="1000" b="0" i="1" baseline="0" dirty="0" smtClean="0">
                          <a:solidFill>
                            <a:srgbClr val="FF9933"/>
                          </a:solidFill>
                          <a:latin typeface="HeronSerif Regular" panose="02000503000000020004" pitchFamily="50" charset="0"/>
                        </a:rPr>
                        <a:t>2065</a:t>
                      </a:r>
                      <a:endParaRPr lang="en-US" sz="1000" b="0" i="1" baseline="0" dirty="0">
                        <a:solidFill>
                          <a:srgbClr val="FF9933"/>
                        </a:solidFill>
                        <a:latin typeface="HeronSerif Regular" panose="02000503000000020004" pitchFamily="50" charset="0"/>
                      </a:endParaRPr>
                    </a:p>
                  </a:txBody>
                  <a:tcPr marL="72247" marR="72247" marT="36123" marB="36123" anchor="ctr">
                    <a:lnL w="12700" cmpd="sng">
                      <a:noFill/>
                    </a:lnL>
                    <a:lnR w="12700" cmpd="sng">
                      <a:noFill/>
                    </a:lnR>
                    <a:lnT w="12700" cmpd="sng">
                      <a:noFill/>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alpha val="85000"/>
                      </a:schemeClr>
                    </a:solidFill>
                  </a:tcPr>
                </a:tc>
              </a:tr>
              <a:tr h="324038">
                <a:tc>
                  <a:txBody>
                    <a:bodyPr/>
                    <a:lstStyle/>
                    <a:p>
                      <a:pPr algn="l"/>
                      <a:r>
                        <a:rPr lang="en-US" sz="1200" spc="-20" baseline="0" dirty="0" smtClean="0">
                          <a:solidFill>
                            <a:srgbClr val="FF9933"/>
                          </a:solidFill>
                          <a:latin typeface="HeronSerif Regular" panose="02000503000000020004" pitchFamily="50" charset="0"/>
                        </a:rPr>
                        <a:t>Population</a:t>
                      </a:r>
                      <a:endParaRPr lang="en-US" sz="1200" spc="-20" baseline="0" dirty="0">
                        <a:solidFill>
                          <a:srgbClr val="FF9933"/>
                        </a:solidFill>
                        <a:latin typeface="HeronSerif Regular"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baseline="0" dirty="0" smtClean="0">
                          <a:solidFill>
                            <a:schemeClr val="tx1">
                              <a:lumMod val="75000"/>
                              <a:lumOff val="25000"/>
                            </a:schemeClr>
                          </a:solidFill>
                          <a:latin typeface="HeronSerif SemiBold" panose="02000503000000020004" pitchFamily="50" charset="0"/>
                        </a:rPr>
                        <a:t>700,000</a:t>
                      </a:r>
                      <a:endParaRPr lang="en-US" sz="120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baseline="0" dirty="0" smtClean="0">
                          <a:solidFill>
                            <a:schemeClr val="tx1">
                              <a:lumMod val="75000"/>
                              <a:lumOff val="25000"/>
                            </a:schemeClr>
                          </a:solidFill>
                          <a:latin typeface="HeronSerif SemiBold" panose="02000503000000020004" pitchFamily="50" charset="0"/>
                        </a:rPr>
                        <a:t>715,000</a:t>
                      </a:r>
                      <a:endParaRPr lang="en-US" sz="120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baseline="0" dirty="0" smtClean="0">
                          <a:solidFill>
                            <a:schemeClr val="tx1">
                              <a:lumMod val="75000"/>
                              <a:lumOff val="25000"/>
                            </a:schemeClr>
                          </a:solidFill>
                          <a:latin typeface="HeronSerif SemiBold" panose="02000503000000020004" pitchFamily="50" charset="0"/>
                        </a:rPr>
                        <a:t>860,000</a:t>
                      </a:r>
                      <a:endParaRPr lang="en-US" sz="120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baseline="0" dirty="0" smtClean="0">
                          <a:solidFill>
                            <a:schemeClr val="tx1">
                              <a:lumMod val="75000"/>
                              <a:lumOff val="25000"/>
                            </a:schemeClr>
                          </a:solidFill>
                          <a:latin typeface="HeronSerif SemiBold" panose="02000503000000020004" pitchFamily="50" charset="0"/>
                        </a:rPr>
                        <a:t>1,470,000</a:t>
                      </a:r>
                      <a:endParaRPr lang="en-US" sz="120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58572">
                <a:tc>
                  <a:txBody>
                    <a:bodyPr/>
                    <a:lstStyle/>
                    <a:p>
                      <a:pPr algn="l"/>
                      <a:r>
                        <a:rPr lang="en-US" sz="1200" spc="-20" baseline="0" dirty="0" smtClean="0">
                          <a:solidFill>
                            <a:srgbClr val="FF9933"/>
                          </a:solidFill>
                          <a:latin typeface="HeronSerif Regular" panose="02000503000000020004" pitchFamily="50" charset="0"/>
                        </a:rPr>
                        <a:t>Employees</a:t>
                      </a:r>
                      <a:endParaRPr lang="en-US" sz="1200" spc="-20" baseline="0" dirty="0">
                        <a:solidFill>
                          <a:srgbClr val="FF9933"/>
                        </a:solidFill>
                        <a:latin typeface="HeronSerif Regular"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baseline="0" dirty="0" smtClean="0">
                          <a:solidFill>
                            <a:schemeClr val="tx1">
                              <a:lumMod val="75000"/>
                              <a:lumOff val="25000"/>
                            </a:schemeClr>
                          </a:solidFill>
                          <a:latin typeface="HeronSerif SemiBold" panose="02000503000000020004" pitchFamily="50" charset="0"/>
                        </a:rPr>
                        <a:t>340,000</a:t>
                      </a:r>
                      <a:endParaRPr lang="en-US" sz="120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baseline="0" dirty="0" smtClean="0">
                          <a:solidFill>
                            <a:schemeClr val="tx1">
                              <a:lumMod val="75000"/>
                              <a:lumOff val="25000"/>
                            </a:schemeClr>
                          </a:solidFill>
                          <a:latin typeface="HeronSerif SemiBold" panose="02000503000000020004" pitchFamily="50" charset="0"/>
                        </a:rPr>
                        <a:t>375,000</a:t>
                      </a:r>
                      <a:endParaRPr lang="en-US" sz="120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baseline="0" dirty="0" smtClean="0">
                          <a:solidFill>
                            <a:schemeClr val="tx1">
                              <a:lumMod val="75000"/>
                              <a:lumOff val="25000"/>
                            </a:schemeClr>
                          </a:solidFill>
                          <a:latin typeface="HeronSerif SemiBold" panose="02000503000000020004" pitchFamily="50" charset="0"/>
                        </a:rPr>
                        <a:t>700,000</a:t>
                      </a:r>
                      <a:endParaRPr lang="en-US" sz="120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1200" baseline="0" dirty="0" smtClean="0">
                          <a:solidFill>
                            <a:schemeClr val="tx1">
                              <a:lumMod val="75000"/>
                              <a:lumOff val="25000"/>
                            </a:schemeClr>
                          </a:solidFill>
                          <a:latin typeface="HeronSerif SemiBold" panose="02000503000000020004" pitchFamily="50" charset="0"/>
                        </a:rPr>
                        <a:t>995,000</a:t>
                      </a:r>
                      <a:endParaRPr lang="en-US" sz="1200" baseline="0" dirty="0">
                        <a:solidFill>
                          <a:schemeClr val="tx1">
                            <a:lumMod val="75000"/>
                            <a:lumOff val="25000"/>
                          </a:schemeClr>
                        </a:solidFill>
                        <a:latin typeface="HeronSerif SemiBold" panose="02000503000000020004" pitchFamily="50" charset="0"/>
                      </a:endParaRPr>
                    </a:p>
                  </a:txBody>
                  <a:tcPr marL="72247" marR="72247" marT="36123" marB="36123" anchor="ctr">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Tree>
    <p:extLst>
      <p:ext uri="{BB962C8B-B14F-4D97-AF65-F5344CB8AC3E}">
        <p14:creationId xmlns:p14="http://schemas.microsoft.com/office/powerpoint/2010/main" val="2936971503"/>
      </p:ext>
    </p:extLst>
  </p:cSld>
  <p:clrMapOvr>
    <a:masterClrMapping/>
  </p:clrMapOvr>
  <p:transition advTm="20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ransit cen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138130" y="1209373"/>
            <a:ext cx="2845137" cy="2845137"/>
          </a:xfrm>
          <a:prstGeom prst="ellipse">
            <a:avLst/>
          </a:prstGeom>
          <a:noFill/>
          <a:effectLst>
            <a:innerShdw blurRad="88900">
              <a:prstClr val="black">
                <a:alpha val="30000"/>
              </a:prstClr>
            </a:inn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64228" y="1200530"/>
            <a:ext cx="2852959" cy="2852959"/>
          </a:xfrm>
          <a:prstGeom prst="ellipse">
            <a:avLst/>
          </a:prstGeom>
          <a:effectLst>
            <a:innerShdw blurRad="88900">
              <a:prstClr val="black">
                <a:alpha val="30000"/>
              </a:prstClr>
            </a:innerShdw>
          </a:effectLst>
        </p:spPr>
      </p:pic>
      <p:sp>
        <p:nvSpPr>
          <p:cNvPr id="4" name="Title 3"/>
          <p:cNvSpPr>
            <a:spLocks noGrp="1"/>
          </p:cNvSpPr>
          <p:nvPr>
            <p:ph type="title"/>
          </p:nvPr>
        </p:nvSpPr>
        <p:spPr/>
        <p:txBody>
          <a:bodyPr/>
          <a:lstStyle/>
          <a:p>
            <a:r>
              <a:rPr lang="en-US" dirty="0" smtClean="0"/>
              <a:t>Why now</a:t>
            </a:r>
            <a:r>
              <a:rPr lang="en-US" dirty="0"/>
              <a:t>? </a:t>
            </a:r>
            <a:r>
              <a:rPr lang="en-US" dirty="0">
                <a:solidFill>
                  <a:srgbClr val="FF9900"/>
                </a:solidFill>
              </a:rPr>
              <a:t>Major Planned New Infrastructure</a:t>
            </a:r>
          </a:p>
        </p:txBody>
      </p:sp>
      <p:pic>
        <p:nvPicPr>
          <p:cNvPr id="5" name="Picture 2" descr="http://1.bp.blogspot.com/-5V8RBKjTMVo/VER0EMsrK4I/AAAAAAAAA4c/GHE7kp9d2b0/s1600/caltrain_stadler_emu.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80976" y="1200529"/>
            <a:ext cx="2849843" cy="2849843"/>
          </a:xfrm>
          <a:prstGeom prst="ellipse">
            <a:avLst/>
          </a:prstGeom>
          <a:noFill/>
          <a:effectLst>
            <a:innerShdw blurRad="88900">
              <a:prstClr val="black">
                <a:alpha val="30000"/>
              </a:prstClr>
            </a:inn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424361" y="782638"/>
            <a:ext cx="2257624" cy="307777"/>
          </a:xfrm>
          <a:prstGeom prst="rect">
            <a:avLst/>
          </a:prstGeom>
        </p:spPr>
        <p:txBody>
          <a:bodyPr wrap="square">
            <a:spAutoFit/>
          </a:bodyPr>
          <a:lstStyle/>
          <a:p>
            <a:pPr algn="ctr"/>
            <a:r>
              <a:rPr lang="en-US" sz="1400" b="1" spc="-30" dirty="0" err="1" smtClean="0">
                <a:solidFill>
                  <a:schemeClr val="tx2">
                    <a:lumMod val="75000"/>
                  </a:schemeClr>
                </a:solidFill>
                <a:latin typeface="HeronSerif SemiBold" panose="02000503000000020004" pitchFamily="2" charset="0"/>
                <a:ea typeface="+mj-ea"/>
                <a:cs typeface="+mj-cs"/>
              </a:rPr>
              <a:t>Caltrain</a:t>
            </a:r>
            <a:r>
              <a:rPr lang="en-US" sz="1400" b="1" spc="-30" dirty="0" smtClean="0">
                <a:solidFill>
                  <a:schemeClr val="tx2">
                    <a:lumMod val="75000"/>
                  </a:schemeClr>
                </a:solidFill>
                <a:latin typeface="HeronSerif SemiBold" panose="02000503000000020004" pitchFamily="2" charset="0"/>
                <a:ea typeface="+mj-ea"/>
                <a:cs typeface="+mj-cs"/>
              </a:rPr>
              <a:t> Electrification</a:t>
            </a:r>
            <a:endParaRPr lang="en-US" sz="1600" dirty="0">
              <a:solidFill>
                <a:schemeClr val="tx2">
                  <a:lumMod val="75000"/>
                </a:schemeClr>
              </a:solidFill>
              <a:latin typeface="HeronSerif SemiBold" panose="02000503000000020004" pitchFamily="2" charset="0"/>
            </a:endParaRPr>
          </a:p>
        </p:txBody>
      </p:sp>
      <p:sp>
        <p:nvSpPr>
          <p:cNvPr id="12" name="Rectangle 11"/>
          <p:cNvSpPr/>
          <p:nvPr/>
        </p:nvSpPr>
        <p:spPr>
          <a:xfrm>
            <a:off x="3409650" y="782638"/>
            <a:ext cx="2353273" cy="307777"/>
          </a:xfrm>
          <a:prstGeom prst="rect">
            <a:avLst/>
          </a:prstGeom>
        </p:spPr>
        <p:txBody>
          <a:bodyPr wrap="square">
            <a:spAutoFit/>
          </a:bodyPr>
          <a:lstStyle/>
          <a:p>
            <a:pPr algn="ctr"/>
            <a:r>
              <a:rPr lang="en-US" sz="1400" b="1" spc="-30" dirty="0" smtClean="0">
                <a:solidFill>
                  <a:schemeClr val="tx2">
                    <a:lumMod val="75000"/>
                  </a:schemeClr>
                </a:solidFill>
                <a:latin typeface="HeronSerif SemiBold" panose="02000503000000020004" pitchFamily="2" charset="0"/>
                <a:ea typeface="+mj-ea"/>
                <a:cs typeface="+mj-cs"/>
              </a:rPr>
              <a:t>High Speed Rail (HSR)</a:t>
            </a:r>
            <a:endParaRPr lang="en-US" sz="1600" dirty="0">
              <a:solidFill>
                <a:schemeClr val="tx2">
                  <a:lumMod val="75000"/>
                </a:schemeClr>
              </a:solidFill>
              <a:latin typeface="HeronSerif SemiBold" panose="02000503000000020004" pitchFamily="2" charset="0"/>
            </a:endParaRPr>
          </a:p>
        </p:txBody>
      </p:sp>
      <p:sp>
        <p:nvSpPr>
          <p:cNvPr id="13" name="Rectangle 12"/>
          <p:cNvSpPr/>
          <p:nvPr/>
        </p:nvSpPr>
        <p:spPr>
          <a:xfrm>
            <a:off x="6355625" y="782638"/>
            <a:ext cx="2353273" cy="307777"/>
          </a:xfrm>
          <a:prstGeom prst="rect">
            <a:avLst/>
          </a:prstGeom>
        </p:spPr>
        <p:txBody>
          <a:bodyPr wrap="square">
            <a:spAutoFit/>
          </a:bodyPr>
          <a:lstStyle/>
          <a:p>
            <a:pPr algn="ctr"/>
            <a:r>
              <a:rPr lang="en-US" sz="1400" b="1" spc="-30" dirty="0" smtClean="0">
                <a:solidFill>
                  <a:schemeClr val="tx2">
                    <a:lumMod val="75000"/>
                  </a:schemeClr>
                </a:solidFill>
                <a:latin typeface="HeronSerif SemiBold" panose="02000503000000020004" pitchFamily="2" charset="0"/>
                <a:ea typeface="+mj-ea"/>
                <a:cs typeface="+mj-cs"/>
              </a:rPr>
              <a:t>Salesforce Transit Center</a:t>
            </a:r>
            <a:endParaRPr lang="en-US" sz="1600" dirty="0">
              <a:solidFill>
                <a:schemeClr val="tx2">
                  <a:lumMod val="75000"/>
                </a:schemeClr>
              </a:solidFill>
              <a:latin typeface="HeronSerif SemiBold" panose="02000503000000020004" pitchFamily="2" charset="0"/>
            </a:endParaRPr>
          </a:p>
        </p:txBody>
      </p:sp>
    </p:spTree>
    <p:extLst>
      <p:ext uri="{BB962C8B-B14F-4D97-AF65-F5344CB8AC3E}">
        <p14:creationId xmlns:p14="http://schemas.microsoft.com/office/powerpoint/2010/main" val="3426079937"/>
      </p:ext>
    </p:extLst>
  </p:cSld>
  <p:clrMapOvr>
    <a:masterClrMapping/>
  </p:clrMapOvr>
  <p:transition advTm="20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I:\Citywide\Transportation Planning\High Speed Rail and Caltrain\Railyards Boulevard Storage study\Meetings\Public\Mtg 1\Graphics\Images\AdobeStock_92561071.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 t="12876" r="49" b="15097"/>
          <a:stretch/>
        </p:blipFill>
        <p:spPr bwMode="auto">
          <a:xfrm>
            <a:off x="0" y="0"/>
            <a:ext cx="9144000" cy="44005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RAB Study Components</a:t>
            </a:r>
            <a:endParaRPr lang="en-US" dirty="0"/>
          </a:p>
        </p:txBody>
      </p:sp>
      <p:sp>
        <p:nvSpPr>
          <p:cNvPr id="4" name="Rectangle 3"/>
          <p:cNvSpPr/>
          <p:nvPr/>
        </p:nvSpPr>
        <p:spPr>
          <a:xfrm>
            <a:off x="271691" y="2498270"/>
            <a:ext cx="1615723" cy="1455606"/>
          </a:xfrm>
          <a:prstGeom prst="rect">
            <a:avLst/>
          </a:prstGeom>
          <a:solidFill>
            <a:schemeClr val="bg1"/>
          </a:solidFill>
        </p:spPr>
        <p:txBody>
          <a:bodyPr wrap="square" lIns="137160" tIns="365760" bIns="91440">
            <a:noAutofit/>
          </a:bodyPr>
          <a:lstStyle/>
          <a:p>
            <a:r>
              <a:rPr lang="en-US" sz="1200" spc="-30" dirty="0">
                <a:solidFill>
                  <a:srgbClr val="002060"/>
                </a:solidFill>
                <a:latin typeface="HeronSerif SemiBold" panose="02000503000000020004" pitchFamily="2" charset="0"/>
                <a:ea typeface="+mj-ea"/>
                <a:cs typeface="+mj-cs"/>
              </a:rPr>
              <a:t>Rail Alignment to Salesforce Transit Center (SFTC) </a:t>
            </a:r>
            <a:endParaRPr lang="en-US" sz="1400" dirty="0">
              <a:solidFill>
                <a:srgbClr val="002060"/>
              </a:solidFill>
              <a:latin typeface="HeronSerif SemiBold" panose="02000503000000020004" pitchFamily="2" charset="0"/>
            </a:endParaRPr>
          </a:p>
        </p:txBody>
      </p:sp>
      <p:sp>
        <p:nvSpPr>
          <p:cNvPr id="5" name="Rectangle 4"/>
          <p:cNvSpPr/>
          <p:nvPr/>
        </p:nvSpPr>
        <p:spPr>
          <a:xfrm>
            <a:off x="5499301" y="2498270"/>
            <a:ext cx="1615723" cy="1455606"/>
          </a:xfrm>
          <a:prstGeom prst="rect">
            <a:avLst/>
          </a:prstGeom>
          <a:solidFill>
            <a:schemeClr val="bg1"/>
          </a:solidFill>
        </p:spPr>
        <p:txBody>
          <a:bodyPr wrap="square" lIns="137160" tIns="365760" bIns="91440">
            <a:noAutofit/>
          </a:bodyPr>
          <a:lstStyle/>
          <a:p>
            <a:r>
              <a:rPr lang="en-US" sz="1200" spc="-30" dirty="0">
                <a:solidFill>
                  <a:srgbClr val="002060"/>
                </a:solidFill>
                <a:latin typeface="HeronSerif SemiBold" panose="02000503000000020004" pitchFamily="2" charset="0"/>
                <a:ea typeface="+mj-ea"/>
                <a:cs typeface="+mj-cs"/>
              </a:rPr>
              <a:t>Boulevard </a:t>
            </a:r>
            <a:r>
              <a:rPr lang="en-US" sz="1200" spc="-30" dirty="0" smtClean="0">
                <a:solidFill>
                  <a:srgbClr val="002060"/>
                </a:solidFill>
                <a:latin typeface="HeronSerif SemiBold" panose="02000503000000020004" pitchFamily="2" charset="0"/>
                <a:ea typeface="+mj-ea"/>
                <a:cs typeface="+mj-cs"/>
              </a:rPr>
              <a:t/>
            </a:r>
            <a:br>
              <a:rPr lang="en-US" sz="1200" spc="-30" dirty="0" smtClean="0">
                <a:solidFill>
                  <a:srgbClr val="002060"/>
                </a:solidFill>
                <a:latin typeface="HeronSerif SemiBold" panose="02000503000000020004" pitchFamily="2" charset="0"/>
                <a:ea typeface="+mj-ea"/>
                <a:cs typeface="+mj-cs"/>
              </a:rPr>
            </a:br>
            <a:r>
              <a:rPr lang="en-US" sz="1200" spc="-30" dirty="0" smtClean="0">
                <a:solidFill>
                  <a:srgbClr val="002060"/>
                </a:solidFill>
                <a:latin typeface="HeronSerif SemiBold" panose="02000503000000020004" pitchFamily="2" charset="0"/>
                <a:ea typeface="+mj-ea"/>
                <a:cs typeface="+mj-cs"/>
              </a:rPr>
              <a:t>I-280</a:t>
            </a:r>
            <a:endParaRPr lang="en-US" sz="1400" dirty="0">
              <a:solidFill>
                <a:srgbClr val="002060"/>
              </a:solidFill>
              <a:latin typeface="HeronSerif SemiBold" panose="02000503000000020004" pitchFamily="2" charset="0"/>
            </a:endParaRPr>
          </a:p>
        </p:txBody>
      </p:sp>
      <p:sp>
        <p:nvSpPr>
          <p:cNvPr id="6" name="Rectangle 5"/>
          <p:cNvSpPr/>
          <p:nvPr/>
        </p:nvSpPr>
        <p:spPr>
          <a:xfrm>
            <a:off x="7241837" y="2498270"/>
            <a:ext cx="1615723" cy="1455606"/>
          </a:xfrm>
          <a:prstGeom prst="rect">
            <a:avLst/>
          </a:prstGeom>
          <a:solidFill>
            <a:schemeClr val="bg1"/>
          </a:solidFill>
        </p:spPr>
        <p:txBody>
          <a:bodyPr wrap="square" lIns="137160" tIns="365760" bIns="91440">
            <a:noAutofit/>
          </a:bodyPr>
          <a:lstStyle/>
          <a:p>
            <a:r>
              <a:rPr lang="en-US" sz="1200" spc="-30" dirty="0">
                <a:solidFill>
                  <a:srgbClr val="002060"/>
                </a:solidFill>
                <a:latin typeface="HeronSerif SemiBold" panose="02000503000000020004" pitchFamily="2" charset="0"/>
                <a:ea typeface="+mj-ea"/>
                <a:cs typeface="+mj-cs"/>
              </a:rPr>
              <a:t>Opportunities for the Public’s Benefit</a:t>
            </a:r>
            <a:endParaRPr lang="en-US" sz="1400" dirty="0">
              <a:solidFill>
                <a:srgbClr val="002060"/>
              </a:solidFill>
              <a:latin typeface="HeronSerif SemiBold" panose="02000503000000020004" pitchFamily="2" charset="0"/>
            </a:endParaRPr>
          </a:p>
        </p:txBody>
      </p:sp>
      <p:sp>
        <p:nvSpPr>
          <p:cNvPr id="7" name="Rectangle 6"/>
          <p:cNvSpPr/>
          <p:nvPr/>
        </p:nvSpPr>
        <p:spPr>
          <a:xfrm>
            <a:off x="3756764" y="2498270"/>
            <a:ext cx="1615723" cy="1455606"/>
          </a:xfrm>
          <a:prstGeom prst="rect">
            <a:avLst/>
          </a:prstGeom>
          <a:solidFill>
            <a:schemeClr val="bg1"/>
          </a:solidFill>
        </p:spPr>
        <p:txBody>
          <a:bodyPr wrap="square" lIns="137160" tIns="365760" bIns="91440">
            <a:noAutofit/>
          </a:bodyPr>
          <a:lstStyle/>
          <a:p>
            <a:r>
              <a:rPr lang="en-US" sz="1200" spc="-30" dirty="0">
                <a:solidFill>
                  <a:srgbClr val="002060"/>
                </a:solidFill>
                <a:latin typeface="HeronSerif SemiBold" panose="02000503000000020004" pitchFamily="2" charset="0"/>
                <a:ea typeface="+mj-ea"/>
                <a:cs typeface="+mj-cs"/>
              </a:rPr>
              <a:t>Railyard Reconfiguration</a:t>
            </a:r>
            <a:r>
              <a:rPr lang="en-US" sz="1200" spc="-30" dirty="0" smtClean="0">
                <a:solidFill>
                  <a:srgbClr val="002060"/>
                </a:solidFill>
                <a:latin typeface="HeronSerif SemiBold" panose="02000503000000020004" pitchFamily="2" charset="0"/>
                <a:ea typeface="+mj-ea"/>
                <a:cs typeface="+mj-cs"/>
              </a:rPr>
              <a:t>/</a:t>
            </a:r>
            <a:br>
              <a:rPr lang="en-US" sz="1200" spc="-30" dirty="0" smtClean="0">
                <a:solidFill>
                  <a:srgbClr val="002060"/>
                </a:solidFill>
                <a:latin typeface="HeronSerif SemiBold" panose="02000503000000020004" pitchFamily="2" charset="0"/>
                <a:ea typeface="+mj-ea"/>
                <a:cs typeface="+mj-cs"/>
              </a:rPr>
            </a:br>
            <a:r>
              <a:rPr lang="en-US" sz="1200" spc="-30" dirty="0" smtClean="0">
                <a:solidFill>
                  <a:srgbClr val="002060"/>
                </a:solidFill>
                <a:latin typeface="HeronSerif SemiBold" panose="02000503000000020004" pitchFamily="2" charset="0"/>
                <a:ea typeface="+mj-ea"/>
                <a:cs typeface="+mj-cs"/>
              </a:rPr>
              <a:t>Relocation</a:t>
            </a:r>
            <a:endParaRPr lang="en-US" sz="1200" spc="-30" dirty="0">
              <a:solidFill>
                <a:srgbClr val="002060"/>
              </a:solidFill>
              <a:latin typeface="HeronSerif SemiBold" panose="02000503000000020004" pitchFamily="2" charset="0"/>
              <a:ea typeface="+mj-ea"/>
              <a:cs typeface="+mj-cs"/>
            </a:endParaRPr>
          </a:p>
        </p:txBody>
      </p:sp>
      <p:sp>
        <p:nvSpPr>
          <p:cNvPr id="8" name="Rectangle 7"/>
          <p:cNvSpPr/>
          <p:nvPr/>
        </p:nvSpPr>
        <p:spPr>
          <a:xfrm>
            <a:off x="2014228" y="2498270"/>
            <a:ext cx="1615723" cy="1455606"/>
          </a:xfrm>
          <a:prstGeom prst="rect">
            <a:avLst/>
          </a:prstGeom>
          <a:solidFill>
            <a:schemeClr val="bg1"/>
          </a:solidFill>
        </p:spPr>
        <p:txBody>
          <a:bodyPr wrap="square" lIns="137160" tIns="365760" bIns="91440">
            <a:noAutofit/>
          </a:bodyPr>
          <a:lstStyle/>
          <a:p>
            <a:r>
              <a:rPr lang="en-US" sz="1200" spc="-30" dirty="0">
                <a:solidFill>
                  <a:srgbClr val="002060"/>
                </a:solidFill>
                <a:latin typeface="HeronSerif SemiBold" panose="02000503000000020004" pitchFamily="2" charset="0"/>
                <a:ea typeface="+mj-ea"/>
                <a:cs typeface="+mj-cs"/>
              </a:rPr>
              <a:t>Transit Center (SFTC) </a:t>
            </a:r>
            <a:r>
              <a:rPr lang="en-US" sz="1200" spc="-30" dirty="0" smtClean="0">
                <a:solidFill>
                  <a:srgbClr val="002060"/>
                </a:solidFill>
                <a:latin typeface="HeronSerif SemiBold" panose="02000503000000020004" pitchFamily="2" charset="0"/>
                <a:ea typeface="+mj-ea"/>
                <a:cs typeface="+mj-cs"/>
              </a:rPr>
              <a:t>Loop/Extension</a:t>
            </a:r>
            <a:endParaRPr lang="en-US" sz="1200" spc="-30" dirty="0">
              <a:solidFill>
                <a:srgbClr val="002060"/>
              </a:solidFill>
              <a:latin typeface="HeronSerif SemiBold" panose="02000503000000020004" pitchFamily="2" charset="0"/>
              <a:ea typeface="+mj-ea"/>
              <a:cs typeface="+mj-cs"/>
            </a:endParaRPr>
          </a:p>
        </p:txBody>
      </p:sp>
      <p:sp>
        <p:nvSpPr>
          <p:cNvPr id="9" name="Rectangle 8"/>
          <p:cNvSpPr/>
          <p:nvPr/>
        </p:nvSpPr>
        <p:spPr>
          <a:xfrm>
            <a:off x="271691" y="2498270"/>
            <a:ext cx="190980" cy="190758"/>
          </a:xfrm>
          <a:prstGeom prst="rect">
            <a:avLst/>
          </a:prstGeom>
          <a:solidFill>
            <a:srgbClr val="00B0F0"/>
          </a:solidFill>
        </p:spPr>
        <p:txBody>
          <a:bodyPr wrap="none" lIns="64008" tIns="0" rIns="64008" bIns="0" anchor="ctr" anchorCtr="0">
            <a:spAutoFit/>
          </a:bodyPr>
          <a:lstStyle/>
          <a:p>
            <a:pPr lvl="0">
              <a:lnSpc>
                <a:spcPts val="1600"/>
              </a:lnSpc>
            </a:pPr>
            <a:r>
              <a:rPr lang="en-US" sz="1200" dirty="0" smtClean="0">
                <a:solidFill>
                  <a:schemeClr val="bg1"/>
                </a:solidFill>
                <a:latin typeface="HeronSerif Regular" panose="02000503000000020004" pitchFamily="50" charset="0"/>
                <a:cs typeface="Georgia"/>
              </a:rPr>
              <a:t>1</a:t>
            </a:r>
            <a:endParaRPr lang="en-US" sz="1200" dirty="0">
              <a:solidFill>
                <a:schemeClr val="bg1"/>
              </a:solidFill>
              <a:latin typeface="HeronSerif Regular" panose="02000503000000020004" pitchFamily="50" charset="0"/>
              <a:cs typeface="Georgia"/>
            </a:endParaRPr>
          </a:p>
        </p:txBody>
      </p:sp>
      <p:sp>
        <p:nvSpPr>
          <p:cNvPr id="10" name="Rectangle 9"/>
          <p:cNvSpPr/>
          <p:nvPr/>
        </p:nvSpPr>
        <p:spPr>
          <a:xfrm>
            <a:off x="2014228" y="2498270"/>
            <a:ext cx="221230" cy="190758"/>
          </a:xfrm>
          <a:prstGeom prst="rect">
            <a:avLst/>
          </a:prstGeom>
          <a:solidFill>
            <a:srgbClr val="FF5050"/>
          </a:solidFill>
        </p:spPr>
        <p:txBody>
          <a:bodyPr wrap="none" lIns="64008" tIns="0" rIns="64008" bIns="0" anchor="ctr" anchorCtr="0">
            <a:spAutoFit/>
          </a:bodyPr>
          <a:lstStyle/>
          <a:p>
            <a:pPr lvl="0">
              <a:lnSpc>
                <a:spcPts val="1600"/>
              </a:lnSpc>
            </a:pPr>
            <a:r>
              <a:rPr lang="en-US" sz="1200" dirty="0" smtClean="0">
                <a:solidFill>
                  <a:schemeClr val="bg1"/>
                </a:solidFill>
                <a:latin typeface="HeronSerif Regular" panose="02000503000000020004" pitchFamily="50" charset="0"/>
                <a:cs typeface="Georgia"/>
              </a:rPr>
              <a:t>2</a:t>
            </a:r>
            <a:endParaRPr lang="en-US" sz="1200" dirty="0">
              <a:solidFill>
                <a:schemeClr val="bg1"/>
              </a:solidFill>
              <a:latin typeface="HeronSerif Regular" panose="02000503000000020004" pitchFamily="50" charset="0"/>
              <a:cs typeface="Georgia"/>
            </a:endParaRPr>
          </a:p>
        </p:txBody>
      </p:sp>
      <p:sp>
        <p:nvSpPr>
          <p:cNvPr id="11" name="Rectangle 10"/>
          <p:cNvSpPr/>
          <p:nvPr/>
        </p:nvSpPr>
        <p:spPr>
          <a:xfrm>
            <a:off x="3756764" y="2498270"/>
            <a:ext cx="226271" cy="190758"/>
          </a:xfrm>
          <a:prstGeom prst="rect">
            <a:avLst/>
          </a:prstGeom>
          <a:solidFill>
            <a:srgbClr val="00B050"/>
          </a:solidFill>
        </p:spPr>
        <p:txBody>
          <a:bodyPr wrap="none" lIns="64008" tIns="0" rIns="64008" bIns="0" anchor="ctr" anchorCtr="0">
            <a:spAutoFit/>
          </a:bodyPr>
          <a:lstStyle/>
          <a:p>
            <a:pPr lvl="0">
              <a:lnSpc>
                <a:spcPts val="1600"/>
              </a:lnSpc>
            </a:pPr>
            <a:r>
              <a:rPr lang="en-US" sz="1200" dirty="0" smtClean="0">
                <a:solidFill>
                  <a:schemeClr val="bg1"/>
                </a:solidFill>
                <a:latin typeface="HeronSerif Regular" panose="02000503000000020004" pitchFamily="50" charset="0"/>
                <a:cs typeface="Georgia"/>
              </a:rPr>
              <a:t>3</a:t>
            </a:r>
            <a:endParaRPr lang="en-US" sz="1200" dirty="0">
              <a:solidFill>
                <a:schemeClr val="bg1"/>
              </a:solidFill>
              <a:latin typeface="HeronSerif Regular" panose="02000503000000020004" pitchFamily="50" charset="0"/>
              <a:cs typeface="Georgia"/>
            </a:endParaRPr>
          </a:p>
        </p:txBody>
      </p:sp>
      <p:sp>
        <p:nvSpPr>
          <p:cNvPr id="12" name="Rectangle 11"/>
          <p:cNvSpPr/>
          <p:nvPr/>
        </p:nvSpPr>
        <p:spPr>
          <a:xfrm>
            <a:off x="5499301" y="2498270"/>
            <a:ext cx="226271" cy="190758"/>
          </a:xfrm>
          <a:prstGeom prst="rect">
            <a:avLst/>
          </a:prstGeom>
          <a:solidFill>
            <a:schemeClr val="accent5">
              <a:lumMod val="75000"/>
            </a:schemeClr>
          </a:solidFill>
        </p:spPr>
        <p:txBody>
          <a:bodyPr wrap="none" lIns="64008" tIns="0" rIns="64008" bIns="0" anchor="ctr" anchorCtr="0">
            <a:spAutoFit/>
          </a:bodyPr>
          <a:lstStyle/>
          <a:p>
            <a:pPr lvl="0">
              <a:lnSpc>
                <a:spcPts val="1600"/>
              </a:lnSpc>
            </a:pPr>
            <a:r>
              <a:rPr lang="en-US" sz="1200" dirty="0" smtClean="0">
                <a:solidFill>
                  <a:schemeClr val="bg1"/>
                </a:solidFill>
                <a:latin typeface="HeronSerif Regular" panose="02000503000000020004" pitchFamily="50" charset="0"/>
                <a:cs typeface="Georgia"/>
              </a:rPr>
              <a:t>4</a:t>
            </a:r>
            <a:endParaRPr lang="en-US" sz="1200" dirty="0">
              <a:solidFill>
                <a:schemeClr val="bg1"/>
              </a:solidFill>
              <a:latin typeface="HeronSerif Regular" panose="02000503000000020004" pitchFamily="50" charset="0"/>
              <a:cs typeface="Georgia"/>
            </a:endParaRPr>
          </a:p>
        </p:txBody>
      </p:sp>
      <p:sp>
        <p:nvSpPr>
          <p:cNvPr id="13" name="Rectangle 12"/>
          <p:cNvSpPr/>
          <p:nvPr/>
        </p:nvSpPr>
        <p:spPr>
          <a:xfrm>
            <a:off x="7240600" y="2498270"/>
            <a:ext cx="226271" cy="190758"/>
          </a:xfrm>
          <a:prstGeom prst="rect">
            <a:avLst/>
          </a:prstGeom>
          <a:solidFill>
            <a:srgbClr val="FF9933"/>
          </a:solidFill>
        </p:spPr>
        <p:txBody>
          <a:bodyPr wrap="none" lIns="64008" tIns="0" rIns="64008" bIns="0" anchor="ctr" anchorCtr="0">
            <a:spAutoFit/>
          </a:bodyPr>
          <a:lstStyle/>
          <a:p>
            <a:pPr lvl="0">
              <a:lnSpc>
                <a:spcPts val="1600"/>
              </a:lnSpc>
            </a:pPr>
            <a:r>
              <a:rPr lang="en-US" sz="1200" dirty="0" smtClean="0">
                <a:solidFill>
                  <a:schemeClr val="bg1"/>
                </a:solidFill>
                <a:latin typeface="HeronSerif Regular" panose="02000503000000020004" pitchFamily="50" charset="0"/>
                <a:cs typeface="Georgia"/>
              </a:rPr>
              <a:t>5</a:t>
            </a:r>
            <a:endParaRPr lang="en-US" sz="1200" dirty="0">
              <a:solidFill>
                <a:schemeClr val="bg1"/>
              </a:solidFill>
              <a:latin typeface="HeronSerif Regular" panose="02000503000000020004" pitchFamily="50" charset="0"/>
              <a:cs typeface="Georgia"/>
            </a:endParaRPr>
          </a:p>
        </p:txBody>
      </p:sp>
    </p:spTree>
    <p:extLst>
      <p:ext uri="{BB962C8B-B14F-4D97-AF65-F5344CB8AC3E}">
        <p14:creationId xmlns:p14="http://schemas.microsoft.com/office/powerpoint/2010/main" val="2266587271"/>
      </p:ext>
    </p:extLst>
  </p:cSld>
  <p:clrMapOvr>
    <a:masterClrMapping/>
  </p:clrMapOvr>
  <p:transition advTm="20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rotWithShape="1">
          <a:blip r:embed="rId3" cstate="print">
            <a:extLst>
              <a:ext uri="{28A0092B-C50C-407E-A947-70E740481C1C}">
                <a14:useLocalDpi xmlns:a14="http://schemas.microsoft.com/office/drawing/2010/main" val="0"/>
              </a:ext>
            </a:extLst>
          </a:blip>
          <a:srcRect l="90" r="54"/>
          <a:stretch/>
        </p:blipFill>
        <p:spPr>
          <a:xfrm>
            <a:off x="-314911" y="0"/>
            <a:ext cx="7634868" cy="5143500"/>
          </a:xfrm>
          <a:prstGeom prst="rect">
            <a:avLst/>
          </a:prstGeom>
        </p:spPr>
      </p:pic>
      <p:sp>
        <p:nvSpPr>
          <p:cNvPr id="21" name="Rectangle 20"/>
          <p:cNvSpPr/>
          <p:nvPr/>
        </p:nvSpPr>
        <p:spPr>
          <a:xfrm>
            <a:off x="6934200" y="-1690643"/>
            <a:ext cx="2209800" cy="1600438"/>
          </a:xfrm>
          <a:prstGeom prst="rect">
            <a:avLst/>
          </a:prstGeom>
        </p:spPr>
        <p:style>
          <a:lnRef idx="0">
            <a:scrgbClr r="0" g="0" b="0"/>
          </a:lnRef>
          <a:fillRef idx="1001">
            <a:schemeClr val="lt2"/>
          </a:fillRef>
          <a:effectRef idx="0">
            <a:scrgbClr r="0" g="0" b="0"/>
          </a:effectRef>
          <a:fontRef idx="major"/>
        </p:style>
        <p:txBody>
          <a:bodyPr wrap="square" lIns="0" tIns="182880" bIns="182880">
            <a:spAutoFit/>
          </a:bodyPr>
          <a:lstStyle/>
          <a:p>
            <a:pPr algn="ctr"/>
            <a:r>
              <a:rPr lang="en-US" sz="1600" spc="-30" dirty="0" smtClean="0">
                <a:solidFill>
                  <a:srgbClr val="002060"/>
                </a:solidFill>
                <a:latin typeface="Swis721 Cn BT" panose="020B0506020202030204" pitchFamily="34" charset="0"/>
              </a:rPr>
              <a:t>If DTX goes forward:</a:t>
            </a:r>
          </a:p>
          <a:p>
            <a:pPr algn="ctr"/>
            <a:endParaRPr lang="en-US" sz="1600" spc="-30" dirty="0">
              <a:solidFill>
                <a:srgbClr val="002060"/>
              </a:solidFill>
              <a:latin typeface="Swis721 Cn BT" panose="020B0506020202030204" pitchFamily="34" charset="0"/>
            </a:endParaRPr>
          </a:p>
          <a:p>
            <a:pPr algn="ctr"/>
            <a:r>
              <a:rPr lang="en-US" sz="1600" spc="-30" dirty="0" smtClean="0">
                <a:solidFill>
                  <a:srgbClr val="002060"/>
                </a:solidFill>
                <a:latin typeface="Swis721 Cn BT" panose="020B0506020202030204" pitchFamily="34" charset="0"/>
              </a:rPr>
              <a:t>Closure of surface </a:t>
            </a:r>
          </a:p>
          <a:p>
            <a:pPr algn="ctr"/>
            <a:r>
              <a:rPr lang="en-US" sz="1600" spc="-30" dirty="0">
                <a:solidFill>
                  <a:srgbClr val="002060"/>
                </a:solidFill>
                <a:latin typeface="Swis721 Cn BT" panose="020B0506020202030204" pitchFamily="34" charset="0"/>
              </a:rPr>
              <a:t>s</a:t>
            </a:r>
            <a:r>
              <a:rPr lang="en-US" sz="1600" spc="-30" dirty="0" smtClean="0">
                <a:solidFill>
                  <a:srgbClr val="002060"/>
                </a:solidFill>
                <a:latin typeface="Swis721 Cn BT" panose="020B0506020202030204" pitchFamily="34" charset="0"/>
              </a:rPr>
              <a:t>treets for 20-30 min</a:t>
            </a:r>
          </a:p>
          <a:p>
            <a:pPr algn="ctr"/>
            <a:r>
              <a:rPr lang="en-US" sz="1600" spc="-30" dirty="0" smtClean="0">
                <a:solidFill>
                  <a:srgbClr val="002060"/>
                </a:solidFill>
                <a:latin typeface="Swis721 Cn BT" panose="020B0506020202030204" pitchFamily="34" charset="0"/>
              </a:rPr>
              <a:t>per peak hour</a:t>
            </a:r>
            <a:endParaRPr lang="en-US" dirty="0">
              <a:solidFill>
                <a:srgbClr val="002060"/>
              </a:solidFill>
              <a:latin typeface="Swis721 Cn BT" panose="020B0506020202030204" pitchFamily="34" charset="0"/>
            </a:endParaRPr>
          </a:p>
        </p:txBody>
      </p:sp>
      <p:sp>
        <p:nvSpPr>
          <p:cNvPr id="24" name="Title 2"/>
          <p:cNvSpPr txBox="1">
            <a:spLocks/>
          </p:cNvSpPr>
          <p:nvPr/>
        </p:nvSpPr>
        <p:spPr>
          <a:xfrm>
            <a:off x="457200" y="5143500"/>
            <a:ext cx="8229600" cy="685800"/>
          </a:xfrm>
          <a:prstGeom prst="rect">
            <a:avLst/>
          </a:prstGeom>
        </p:spPr>
        <p:txBody>
          <a:bodyPr/>
          <a:lstStyle>
            <a:lvl1pPr algn="l" defTabSz="914400" rtl="0" eaLnBrk="1" latinLnBrk="0" hangingPunct="1">
              <a:spcBef>
                <a:spcPct val="0"/>
              </a:spcBef>
              <a:buNone/>
              <a:defRPr sz="2800" b="1" kern="1200">
                <a:solidFill>
                  <a:srgbClr val="F88D0C"/>
                </a:solidFill>
                <a:latin typeface="Bebas Neue Bold" pitchFamily="34" charset="0"/>
                <a:ea typeface="+mj-ea"/>
                <a:cs typeface="+mj-cs"/>
              </a:defRPr>
            </a:lvl1pPr>
          </a:lstStyle>
          <a:p>
            <a:endParaRPr lang="en-US" sz="1600" dirty="0" smtClean="0">
              <a:solidFill>
                <a:schemeClr val="bg1"/>
              </a:solidFill>
              <a:latin typeface="Swis721 BT" panose="020B0504020202020204" pitchFamily="34" charset="0"/>
            </a:endParaRPr>
          </a:p>
          <a:p>
            <a:r>
              <a:rPr lang="en-US" sz="1600" dirty="0" smtClean="0">
                <a:solidFill>
                  <a:schemeClr val="bg1"/>
                </a:solidFill>
                <a:latin typeface="Swis721 BT" panose="020B0504020202020204" pitchFamily="34" charset="0"/>
              </a:rPr>
              <a:t>Infrastructure Impacts</a:t>
            </a:r>
            <a:endParaRPr lang="en-US" sz="1600" dirty="0">
              <a:solidFill>
                <a:schemeClr val="bg1"/>
              </a:solidFill>
              <a:latin typeface="Swis721 BT" panose="020B0504020202020204" pitchFamily="34" charset="0"/>
            </a:endParaRPr>
          </a:p>
        </p:txBody>
      </p:sp>
      <p:sp>
        <p:nvSpPr>
          <p:cNvPr id="8" name="Title 1"/>
          <p:cNvSpPr txBox="1">
            <a:spLocks/>
          </p:cNvSpPr>
          <p:nvPr/>
        </p:nvSpPr>
        <p:spPr>
          <a:xfrm>
            <a:off x="7417885" y="365008"/>
            <a:ext cx="1559859" cy="1145952"/>
          </a:xfrm>
          <a:prstGeom prst="rect">
            <a:avLst/>
          </a:prstGeom>
          <a:effectLst>
            <a:outerShdw blurRad="50800" dist="38100" dir="2700000" algn="tl" rotWithShape="0">
              <a:schemeClr val="bg1">
                <a:alpha val="40000"/>
              </a:schemeClr>
            </a:outerShdw>
          </a:effectLst>
        </p:spPr>
        <p:txBody>
          <a:bodyPr/>
          <a:lstStyle>
            <a:lvl1pPr algn="l" defTabSz="914400" rtl="0" eaLnBrk="1" latinLnBrk="0" hangingPunct="1">
              <a:spcBef>
                <a:spcPct val="0"/>
              </a:spcBef>
              <a:buNone/>
              <a:defRPr sz="2800" b="1" kern="1200">
                <a:solidFill>
                  <a:srgbClr val="F88D0C"/>
                </a:solidFill>
                <a:latin typeface="Bebas Neue Bold" pitchFamily="34" charset="0"/>
                <a:ea typeface="+mj-ea"/>
                <a:cs typeface="+mj-cs"/>
              </a:defRPr>
            </a:lvl1pPr>
          </a:lstStyle>
          <a:p>
            <a:r>
              <a:rPr lang="en-US" sz="1400" dirty="0" smtClean="0">
                <a:solidFill>
                  <a:schemeClr val="tx1"/>
                </a:solidFill>
                <a:latin typeface="Swis721 BT" panose="020B0504020202020204" pitchFamily="34" charset="0"/>
              </a:rPr>
              <a:t>Infrastructure Impacts</a:t>
            </a:r>
            <a:endParaRPr lang="en-US" sz="1400" dirty="0">
              <a:solidFill>
                <a:schemeClr val="tx1"/>
              </a:solidFill>
              <a:latin typeface="Swis721 BT" panose="020B0504020202020204" pitchFamily="34" charset="0"/>
            </a:endParaRPr>
          </a:p>
        </p:txBody>
      </p:sp>
      <p:sp>
        <p:nvSpPr>
          <p:cNvPr id="9" name="Rectangle 8"/>
          <p:cNvSpPr/>
          <p:nvPr/>
        </p:nvSpPr>
        <p:spPr>
          <a:xfrm>
            <a:off x="7417885" y="3261524"/>
            <a:ext cx="1559859" cy="1424172"/>
          </a:xfrm>
          <a:prstGeom prst="rect">
            <a:avLst/>
          </a:prstGeom>
        </p:spPr>
        <p:txBody>
          <a:bodyPr wrap="square" anchor="b" anchorCtr="0">
            <a:noAutofit/>
          </a:bodyPr>
          <a:lstStyle/>
          <a:p>
            <a:r>
              <a:rPr lang="en-US" sz="1200" dirty="0" smtClean="0">
                <a:solidFill>
                  <a:srgbClr val="FF9933"/>
                </a:solidFill>
                <a:latin typeface="HeronSerif SemiBold" panose="02000503000000020004" pitchFamily="50" charset="0"/>
              </a:rPr>
              <a:t>IF DTX GOES FORWARD: </a:t>
            </a:r>
            <a:br>
              <a:rPr lang="en-US" sz="1200" dirty="0" smtClean="0">
                <a:solidFill>
                  <a:srgbClr val="FF9933"/>
                </a:solidFill>
                <a:latin typeface="HeronSerif SemiBold" panose="02000503000000020004" pitchFamily="50" charset="0"/>
              </a:rPr>
            </a:br>
            <a:r>
              <a:rPr lang="en-US" sz="1200" dirty="0" smtClean="0">
                <a:solidFill>
                  <a:srgbClr val="002060"/>
                </a:solidFill>
                <a:latin typeface="HeronSerif SemiBold" panose="02000503000000020004" pitchFamily="50" charset="0"/>
              </a:rPr>
              <a:t>Closure </a:t>
            </a:r>
            <a:r>
              <a:rPr lang="en-US" sz="1200" dirty="0">
                <a:solidFill>
                  <a:srgbClr val="002060"/>
                </a:solidFill>
                <a:latin typeface="HeronSerif SemiBold" panose="02000503000000020004" pitchFamily="50" charset="0"/>
              </a:rPr>
              <a:t>of surface </a:t>
            </a:r>
          </a:p>
          <a:p>
            <a:r>
              <a:rPr lang="en-US" sz="1200" dirty="0">
                <a:solidFill>
                  <a:srgbClr val="002060"/>
                </a:solidFill>
                <a:latin typeface="HeronSerif SemiBold" panose="02000503000000020004" pitchFamily="50" charset="0"/>
              </a:rPr>
              <a:t>streets for </a:t>
            </a:r>
            <a:r>
              <a:rPr lang="en-US" sz="1200" dirty="0" smtClean="0">
                <a:solidFill>
                  <a:srgbClr val="002060"/>
                </a:solidFill>
                <a:latin typeface="HeronSerif SemiBold" panose="02000503000000020004" pitchFamily="50" charset="0"/>
              </a:rPr>
              <a:t>20+ min per </a:t>
            </a:r>
            <a:r>
              <a:rPr lang="en-US" sz="1200" dirty="0">
                <a:solidFill>
                  <a:srgbClr val="002060"/>
                </a:solidFill>
                <a:latin typeface="HeronSerif SemiBold" panose="02000503000000020004" pitchFamily="50" charset="0"/>
              </a:rPr>
              <a:t>peak hour</a:t>
            </a:r>
          </a:p>
        </p:txBody>
      </p:sp>
    </p:spTree>
    <p:extLst>
      <p:ext uri="{BB962C8B-B14F-4D97-AF65-F5344CB8AC3E}">
        <p14:creationId xmlns:p14="http://schemas.microsoft.com/office/powerpoint/2010/main" val="2436648994"/>
      </p:ext>
    </p:extLst>
  </p:cSld>
  <p:clrMapOvr>
    <a:masterClrMapping/>
  </p:clrMapOvr>
  <p:transition advTm="20000">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10712</TotalTime>
  <Words>726</Words>
  <Application>Microsoft Office PowerPoint</Application>
  <PresentationFormat>On-screen Show (16:9)</PresentationFormat>
  <Paragraphs>191</Paragraphs>
  <Slides>21</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Arial</vt:lpstr>
      <vt:lpstr>Bebas Neue Bold</vt:lpstr>
      <vt:lpstr>Swis721 Cn BT</vt:lpstr>
      <vt:lpstr>Georgia</vt:lpstr>
      <vt:lpstr>HeronSerif Medium</vt:lpstr>
      <vt:lpstr>Times New Roman</vt:lpstr>
      <vt:lpstr>Swis721 Lt BT</vt:lpstr>
      <vt:lpstr>Wingdings</vt:lpstr>
      <vt:lpstr>HeronSerif Regular</vt:lpstr>
      <vt:lpstr>Calibri</vt:lpstr>
      <vt:lpstr>Swis721 Md BT</vt:lpstr>
      <vt:lpstr>HeronSerif SemiBold</vt:lpstr>
      <vt:lpstr>Swis721 BT</vt:lpstr>
      <vt:lpstr>Office Theme</vt:lpstr>
      <vt:lpstr>PowerPoint Presentation</vt:lpstr>
      <vt:lpstr>Connecting California</vt:lpstr>
      <vt:lpstr>PowerPoint Presentation</vt:lpstr>
      <vt:lpstr>PowerPoint Presentation</vt:lpstr>
      <vt:lpstr>PowerPoint Presentation</vt:lpstr>
      <vt:lpstr>PowerPoint Presentation</vt:lpstr>
      <vt:lpstr>Why now? Major Planned New Infrastructure</vt:lpstr>
      <vt:lpstr>RAB Study Components</vt:lpstr>
      <vt:lpstr>PowerPoint Presentation</vt:lpstr>
      <vt:lpstr>PowerPoint Presentation</vt:lpstr>
      <vt:lpstr>PowerPoint Presentation</vt:lpstr>
      <vt:lpstr>PowerPoint Presentation</vt:lpstr>
      <vt:lpstr>PowerPoint Presentation</vt:lpstr>
      <vt:lpstr>PowerPoint Presentation</vt:lpstr>
      <vt:lpstr>Railyard Reconfiguration/Relocation</vt:lpstr>
      <vt:lpstr>   </vt:lpstr>
      <vt:lpstr>Opportunities for the Public’s Benefit</vt:lpstr>
      <vt:lpstr>Trade-offs to consider</vt:lpstr>
      <vt:lpstr>What could the area look like?</vt:lpstr>
      <vt:lpstr>Items to work out &amp; next steps</vt:lpstr>
      <vt:lpstr>PowerPoint Presentation</vt:lpstr>
    </vt:vector>
  </TitlesOfParts>
  <Company>CCSF - Planning Department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Rahaim</dc:creator>
  <cp:lastModifiedBy>Gary Chen</cp:lastModifiedBy>
  <cp:revision>748</cp:revision>
  <cp:lastPrinted>2018-04-01T00:42:24Z</cp:lastPrinted>
  <dcterms:created xsi:type="dcterms:W3CDTF">2014-06-10T03:51:04Z</dcterms:created>
  <dcterms:modified xsi:type="dcterms:W3CDTF">2018-04-04T20:48:39Z</dcterms:modified>
</cp:coreProperties>
</file>